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.xml" ContentType="application/vnd.openxmlformats-officedocument.presentationml.tags+xml"/>
  <Override PartName="/ppt/tags/tag810.xml" ContentType="application/vnd.openxmlformats-officedocument.presentationml.tags+xml"/>
  <Override PartName="/ppt/tags/tag811.xml" ContentType="application/vnd.openxmlformats-officedocument.presentationml.tags+xml"/>
  <Override PartName="/ppt/tags/tag812.xml" ContentType="application/vnd.openxmlformats-officedocument.presentationml.tags+xml"/>
  <Override PartName="/ppt/tags/tag813.xml" ContentType="application/vnd.openxmlformats-officedocument.presentationml.tags+xml"/>
  <Override PartName="/ppt/tags/tag814.xml" ContentType="application/vnd.openxmlformats-officedocument.presentationml.tags+xml"/>
  <Override PartName="/ppt/tags/tag815.xml" ContentType="application/vnd.openxmlformats-officedocument.presentationml.tags+xml"/>
  <Override PartName="/ppt/tags/tag816.xml" ContentType="application/vnd.openxmlformats-officedocument.presentationml.tags+xml"/>
  <Override PartName="/ppt/tags/tag817.xml" ContentType="application/vnd.openxmlformats-officedocument.presentationml.tags+xml"/>
  <Override PartName="/ppt/tags/tag818.xml" ContentType="application/vnd.openxmlformats-officedocument.presentationml.tags+xml"/>
  <Override PartName="/ppt/tags/tag819.xml" ContentType="application/vnd.openxmlformats-officedocument.presentationml.tags+xml"/>
  <Override PartName="/ppt/tags/tag82.xml" ContentType="application/vnd.openxmlformats-officedocument.presentationml.tags+xml"/>
  <Override PartName="/ppt/tags/tag820.xml" ContentType="application/vnd.openxmlformats-officedocument.presentationml.tags+xml"/>
  <Override PartName="/ppt/tags/tag821.xml" ContentType="application/vnd.openxmlformats-officedocument.presentationml.tags+xml"/>
  <Override PartName="/ppt/tags/tag822.xml" ContentType="application/vnd.openxmlformats-officedocument.presentationml.tags+xml"/>
  <Override PartName="/ppt/tags/tag823.xml" ContentType="application/vnd.openxmlformats-officedocument.presentationml.tags+xml"/>
  <Override PartName="/ppt/tags/tag824.xml" ContentType="application/vnd.openxmlformats-officedocument.presentationml.tags+xml"/>
  <Override PartName="/ppt/tags/tag825.xml" ContentType="application/vnd.openxmlformats-officedocument.presentationml.tags+xml"/>
  <Override PartName="/ppt/tags/tag826.xml" ContentType="application/vnd.openxmlformats-officedocument.presentationml.tags+xml"/>
  <Override PartName="/ppt/tags/tag827.xml" ContentType="application/vnd.openxmlformats-officedocument.presentationml.tags+xml"/>
  <Override PartName="/ppt/tags/tag828.xml" ContentType="application/vnd.openxmlformats-officedocument.presentationml.tags+xml"/>
  <Override PartName="/ppt/tags/tag829.xml" ContentType="application/vnd.openxmlformats-officedocument.presentationml.tags+xml"/>
  <Override PartName="/ppt/tags/tag83.xml" ContentType="application/vnd.openxmlformats-officedocument.presentationml.tags+xml"/>
  <Override PartName="/ppt/tags/tag830.xml" ContentType="application/vnd.openxmlformats-officedocument.presentationml.tags+xml"/>
  <Override PartName="/ppt/tags/tag831.xml" ContentType="application/vnd.openxmlformats-officedocument.presentationml.tags+xml"/>
  <Override PartName="/ppt/tags/tag832.xml" ContentType="application/vnd.openxmlformats-officedocument.presentationml.tags+xml"/>
  <Override PartName="/ppt/tags/tag833.xml" ContentType="application/vnd.openxmlformats-officedocument.presentationml.tags+xml"/>
  <Override PartName="/ppt/tags/tag834.xml" ContentType="application/vnd.openxmlformats-officedocument.presentationml.tags+xml"/>
  <Override PartName="/ppt/tags/tag835.xml" ContentType="application/vnd.openxmlformats-officedocument.presentationml.tags+xml"/>
  <Override PartName="/ppt/tags/tag836.xml" ContentType="application/vnd.openxmlformats-officedocument.presentationml.tags+xml"/>
  <Override PartName="/ppt/tags/tag837.xml" ContentType="application/vnd.openxmlformats-officedocument.presentationml.tags+xml"/>
  <Override PartName="/ppt/tags/tag838.xml" ContentType="application/vnd.openxmlformats-officedocument.presentationml.tags+xml"/>
  <Override PartName="/ppt/tags/tag839.xml" ContentType="application/vnd.openxmlformats-officedocument.presentationml.tags+xml"/>
  <Override PartName="/ppt/tags/tag84.xml" ContentType="application/vnd.openxmlformats-officedocument.presentationml.tags+xml"/>
  <Override PartName="/ppt/tags/tag840.xml" ContentType="application/vnd.openxmlformats-officedocument.presentationml.tags+xml"/>
  <Override PartName="/ppt/tags/tag841.xml" ContentType="application/vnd.openxmlformats-officedocument.presentationml.tags+xml"/>
  <Override PartName="/ppt/tags/tag842.xml" ContentType="application/vnd.openxmlformats-officedocument.presentationml.tags+xml"/>
  <Override PartName="/ppt/tags/tag843.xml" ContentType="application/vnd.openxmlformats-officedocument.presentationml.tags+xml"/>
  <Override PartName="/ppt/tags/tag844.xml" ContentType="application/vnd.openxmlformats-officedocument.presentationml.tags+xml"/>
  <Override PartName="/ppt/tags/tag845.xml" ContentType="application/vnd.openxmlformats-officedocument.presentationml.tags+xml"/>
  <Override PartName="/ppt/tags/tag846.xml" ContentType="application/vnd.openxmlformats-officedocument.presentationml.tags+xml"/>
  <Override PartName="/ppt/tags/tag847.xml" ContentType="application/vnd.openxmlformats-officedocument.presentationml.tags+xml"/>
  <Override PartName="/ppt/tags/tag848.xml" ContentType="application/vnd.openxmlformats-officedocument.presentationml.tags+xml"/>
  <Override PartName="/ppt/tags/tag849.xml" ContentType="application/vnd.openxmlformats-officedocument.presentationml.tags+xml"/>
  <Override PartName="/ppt/tags/tag85.xml" ContentType="application/vnd.openxmlformats-officedocument.presentationml.tags+xml"/>
  <Override PartName="/ppt/tags/tag850.xml" ContentType="application/vnd.openxmlformats-officedocument.presentationml.tags+xml"/>
  <Override PartName="/ppt/tags/tag851.xml" ContentType="application/vnd.openxmlformats-officedocument.presentationml.tags+xml"/>
  <Override PartName="/ppt/tags/tag852.xml" ContentType="application/vnd.openxmlformats-officedocument.presentationml.tags+xml"/>
  <Override PartName="/ppt/tags/tag853.xml" ContentType="application/vnd.openxmlformats-officedocument.presentationml.tags+xml"/>
  <Override PartName="/ppt/tags/tag854.xml" ContentType="application/vnd.openxmlformats-officedocument.presentationml.tags+xml"/>
  <Override PartName="/ppt/tags/tag855.xml" ContentType="application/vnd.openxmlformats-officedocument.presentationml.tags+xml"/>
  <Override PartName="/ppt/tags/tag856.xml" ContentType="application/vnd.openxmlformats-officedocument.presentationml.tags+xml"/>
  <Override PartName="/ppt/tags/tag857.xml" ContentType="application/vnd.openxmlformats-officedocument.presentationml.tags+xml"/>
  <Override PartName="/ppt/tags/tag858.xml" ContentType="application/vnd.openxmlformats-officedocument.presentationml.tags+xml"/>
  <Override PartName="/ppt/tags/tag859.xml" ContentType="application/vnd.openxmlformats-officedocument.presentationml.tags+xml"/>
  <Override PartName="/ppt/tags/tag86.xml" ContentType="application/vnd.openxmlformats-officedocument.presentationml.tags+xml"/>
  <Override PartName="/ppt/tags/tag860.xml" ContentType="application/vnd.openxmlformats-officedocument.presentationml.tags+xml"/>
  <Override PartName="/ppt/tags/tag861.xml" ContentType="application/vnd.openxmlformats-officedocument.presentationml.tags+xml"/>
  <Override PartName="/ppt/tags/tag862.xml" ContentType="application/vnd.openxmlformats-officedocument.presentationml.tags+xml"/>
  <Override PartName="/ppt/tags/tag863.xml" ContentType="application/vnd.openxmlformats-officedocument.presentationml.tags+xml"/>
  <Override PartName="/ppt/tags/tag864.xml" ContentType="application/vnd.openxmlformats-officedocument.presentationml.tags+xml"/>
  <Override PartName="/ppt/tags/tag865.xml" ContentType="application/vnd.openxmlformats-officedocument.presentationml.tags+xml"/>
  <Override PartName="/ppt/tags/tag866.xml" ContentType="application/vnd.openxmlformats-officedocument.presentationml.tags+xml"/>
  <Override PartName="/ppt/tags/tag867.xml" ContentType="application/vnd.openxmlformats-officedocument.presentationml.tags+xml"/>
  <Override PartName="/ppt/tags/tag868.xml" ContentType="application/vnd.openxmlformats-officedocument.presentationml.tags+xml"/>
  <Override PartName="/ppt/tags/tag869.xml" ContentType="application/vnd.openxmlformats-officedocument.presentationml.tags+xml"/>
  <Override PartName="/ppt/tags/tag87.xml" ContentType="application/vnd.openxmlformats-officedocument.presentationml.tags+xml"/>
  <Override PartName="/ppt/tags/tag870.xml" ContentType="application/vnd.openxmlformats-officedocument.presentationml.tags+xml"/>
  <Override PartName="/ppt/tags/tag871.xml" ContentType="application/vnd.openxmlformats-officedocument.presentationml.tags+xml"/>
  <Override PartName="/ppt/tags/tag872.xml" ContentType="application/vnd.openxmlformats-officedocument.presentationml.tags+xml"/>
  <Override PartName="/ppt/tags/tag873.xml" ContentType="application/vnd.openxmlformats-officedocument.presentationml.tags+xml"/>
  <Override PartName="/ppt/tags/tag874.xml" ContentType="application/vnd.openxmlformats-officedocument.presentationml.tags+xml"/>
  <Override PartName="/ppt/tags/tag875.xml" ContentType="application/vnd.openxmlformats-officedocument.presentationml.tags+xml"/>
  <Override PartName="/ppt/tags/tag876.xml" ContentType="application/vnd.openxmlformats-officedocument.presentationml.tags+xml"/>
  <Override PartName="/ppt/tags/tag877.xml" ContentType="application/vnd.openxmlformats-officedocument.presentationml.tags+xml"/>
  <Override PartName="/ppt/tags/tag878.xml" ContentType="application/vnd.openxmlformats-officedocument.presentationml.tags+xml"/>
  <Override PartName="/ppt/tags/tag879.xml" ContentType="application/vnd.openxmlformats-officedocument.presentationml.tags+xml"/>
  <Override PartName="/ppt/tags/tag88.xml" ContentType="application/vnd.openxmlformats-officedocument.presentationml.tags+xml"/>
  <Override PartName="/ppt/tags/tag880.xml" ContentType="application/vnd.openxmlformats-officedocument.presentationml.tags+xml"/>
  <Override PartName="/ppt/tags/tag881.xml" ContentType="application/vnd.openxmlformats-officedocument.presentationml.tags+xml"/>
  <Override PartName="/ppt/tags/tag882.xml" ContentType="application/vnd.openxmlformats-officedocument.presentationml.tags+xml"/>
  <Override PartName="/ppt/tags/tag883.xml" ContentType="application/vnd.openxmlformats-officedocument.presentationml.tags+xml"/>
  <Override PartName="/ppt/tags/tag884.xml" ContentType="application/vnd.openxmlformats-officedocument.presentationml.tags+xml"/>
  <Override PartName="/ppt/tags/tag885.xml" ContentType="application/vnd.openxmlformats-officedocument.presentationml.tags+xml"/>
  <Override PartName="/ppt/tags/tag886.xml" ContentType="application/vnd.openxmlformats-officedocument.presentationml.tags+xml"/>
  <Override PartName="/ppt/tags/tag887.xml" ContentType="application/vnd.openxmlformats-officedocument.presentationml.tags+xml"/>
  <Override PartName="/ppt/tags/tag888.xml" ContentType="application/vnd.openxmlformats-officedocument.presentationml.tags+xml"/>
  <Override PartName="/ppt/tags/tag889.xml" ContentType="application/vnd.openxmlformats-officedocument.presentationml.tags+xml"/>
  <Override PartName="/ppt/tags/tag89.xml" ContentType="application/vnd.openxmlformats-officedocument.presentationml.tags+xml"/>
  <Override PartName="/ppt/tags/tag890.xml" ContentType="application/vnd.openxmlformats-officedocument.presentationml.tags+xml"/>
  <Override PartName="/ppt/tags/tag891.xml" ContentType="application/vnd.openxmlformats-officedocument.presentationml.tags+xml"/>
  <Override PartName="/ppt/tags/tag892.xml" ContentType="application/vnd.openxmlformats-officedocument.presentationml.tags+xml"/>
  <Override PartName="/ppt/tags/tag893.xml" ContentType="application/vnd.openxmlformats-officedocument.presentationml.tags+xml"/>
  <Override PartName="/ppt/tags/tag894.xml" ContentType="application/vnd.openxmlformats-officedocument.presentationml.tags+xml"/>
  <Override PartName="/ppt/tags/tag895.xml" ContentType="application/vnd.openxmlformats-officedocument.presentationml.tags+xml"/>
  <Override PartName="/ppt/tags/tag896.xml" ContentType="application/vnd.openxmlformats-officedocument.presentationml.tags+xml"/>
  <Override PartName="/ppt/tags/tag897.xml" ContentType="application/vnd.openxmlformats-officedocument.presentationml.tags+xml"/>
  <Override PartName="/ppt/tags/tag898.xml" ContentType="application/vnd.openxmlformats-officedocument.presentationml.tags+xml"/>
  <Override PartName="/ppt/tags/tag89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00.xml" ContentType="application/vnd.openxmlformats-officedocument.presentationml.tags+xml"/>
  <Override PartName="/ppt/tags/tag901.xml" ContentType="application/vnd.openxmlformats-officedocument.presentationml.tags+xml"/>
  <Override PartName="/ppt/tags/tag902.xml" ContentType="application/vnd.openxmlformats-officedocument.presentationml.tags+xml"/>
  <Override PartName="/ppt/tags/tag903.xml" ContentType="application/vnd.openxmlformats-officedocument.presentationml.tags+xml"/>
  <Override PartName="/ppt/tags/tag904.xml" ContentType="application/vnd.openxmlformats-officedocument.presentationml.tags+xml"/>
  <Override PartName="/ppt/tags/tag905.xml" ContentType="application/vnd.openxmlformats-officedocument.presentationml.tags+xml"/>
  <Override PartName="/ppt/tags/tag906.xml" ContentType="application/vnd.openxmlformats-officedocument.presentationml.tags+xml"/>
  <Override PartName="/ppt/tags/tag907.xml" ContentType="application/vnd.openxmlformats-officedocument.presentationml.tags+xml"/>
  <Override PartName="/ppt/tags/tag908.xml" ContentType="application/vnd.openxmlformats-officedocument.presentationml.tags+xml"/>
  <Override PartName="/ppt/tags/tag909.xml" ContentType="application/vnd.openxmlformats-officedocument.presentationml.tags+xml"/>
  <Override PartName="/ppt/tags/tag91.xml" ContentType="application/vnd.openxmlformats-officedocument.presentationml.tags+xml"/>
  <Override PartName="/ppt/tags/tag910.xml" ContentType="application/vnd.openxmlformats-officedocument.presentationml.tags+xml"/>
  <Override PartName="/ppt/tags/tag911.xml" ContentType="application/vnd.openxmlformats-officedocument.presentationml.tags+xml"/>
  <Override PartName="/ppt/tags/tag912.xml" ContentType="application/vnd.openxmlformats-officedocument.presentationml.tags+xml"/>
  <Override PartName="/ppt/tags/tag913.xml" ContentType="application/vnd.openxmlformats-officedocument.presentationml.tags+xml"/>
  <Override PartName="/ppt/tags/tag914.xml" ContentType="application/vnd.openxmlformats-officedocument.presentationml.tags+xml"/>
  <Override PartName="/ppt/tags/tag915.xml" ContentType="application/vnd.openxmlformats-officedocument.presentationml.tags+xml"/>
  <Override PartName="/ppt/tags/tag916.xml" ContentType="application/vnd.openxmlformats-officedocument.presentationml.tags+xml"/>
  <Override PartName="/ppt/tags/tag917.xml" ContentType="application/vnd.openxmlformats-officedocument.presentationml.tags+xml"/>
  <Override PartName="/ppt/tags/tag918.xml" ContentType="application/vnd.openxmlformats-officedocument.presentationml.tags+xml"/>
  <Override PartName="/ppt/tags/tag919.xml" ContentType="application/vnd.openxmlformats-officedocument.presentationml.tags+xml"/>
  <Override PartName="/ppt/tags/tag92.xml" ContentType="application/vnd.openxmlformats-officedocument.presentationml.tags+xml"/>
  <Override PartName="/ppt/tags/tag920.xml" ContentType="application/vnd.openxmlformats-officedocument.presentationml.tags+xml"/>
  <Override PartName="/ppt/tags/tag921.xml" ContentType="application/vnd.openxmlformats-officedocument.presentationml.tags+xml"/>
  <Override PartName="/ppt/tags/tag922.xml" ContentType="application/vnd.openxmlformats-officedocument.presentationml.tags+xml"/>
  <Override PartName="/ppt/tags/tag923.xml" ContentType="application/vnd.openxmlformats-officedocument.presentationml.tags+xml"/>
  <Override PartName="/ppt/tags/tag924.xml" ContentType="application/vnd.openxmlformats-officedocument.presentationml.tags+xml"/>
  <Override PartName="/ppt/tags/tag925.xml" ContentType="application/vnd.openxmlformats-officedocument.presentationml.tags+xml"/>
  <Override PartName="/ppt/tags/tag926.xml" ContentType="application/vnd.openxmlformats-officedocument.presentationml.tags+xml"/>
  <Override PartName="/ppt/tags/tag927.xml" ContentType="application/vnd.openxmlformats-officedocument.presentationml.tags+xml"/>
  <Override PartName="/ppt/tags/tag928.xml" ContentType="application/vnd.openxmlformats-officedocument.presentationml.tags+xml"/>
  <Override PartName="/ppt/tags/tag929.xml" ContentType="application/vnd.openxmlformats-officedocument.presentationml.tags+xml"/>
  <Override PartName="/ppt/tags/tag93.xml" ContentType="application/vnd.openxmlformats-officedocument.presentationml.tags+xml"/>
  <Override PartName="/ppt/tags/tag930.xml" ContentType="application/vnd.openxmlformats-officedocument.presentationml.tags+xml"/>
  <Override PartName="/ppt/tags/tag931.xml" ContentType="application/vnd.openxmlformats-officedocument.presentationml.tags+xml"/>
  <Override PartName="/ppt/tags/tag932.xml" ContentType="application/vnd.openxmlformats-officedocument.presentationml.tags+xml"/>
  <Override PartName="/ppt/tags/tag933.xml" ContentType="application/vnd.openxmlformats-officedocument.presentationml.tags+xml"/>
  <Override PartName="/ppt/tags/tag934.xml" ContentType="application/vnd.openxmlformats-officedocument.presentationml.tags+xml"/>
  <Override PartName="/ppt/tags/tag935.xml" ContentType="application/vnd.openxmlformats-officedocument.presentationml.tags+xml"/>
  <Override PartName="/ppt/tags/tag936.xml" ContentType="application/vnd.openxmlformats-officedocument.presentationml.tags+xml"/>
  <Override PartName="/ppt/tags/tag937.xml" ContentType="application/vnd.openxmlformats-officedocument.presentationml.tags+xml"/>
  <Override PartName="/ppt/tags/tag938.xml" ContentType="application/vnd.openxmlformats-officedocument.presentationml.tags+xml"/>
  <Override PartName="/ppt/tags/tag939.xml" ContentType="application/vnd.openxmlformats-officedocument.presentationml.tags+xml"/>
  <Override PartName="/ppt/tags/tag94.xml" ContentType="application/vnd.openxmlformats-officedocument.presentationml.tags+xml"/>
  <Override PartName="/ppt/tags/tag940.xml" ContentType="application/vnd.openxmlformats-officedocument.presentationml.tags+xml"/>
  <Override PartName="/ppt/tags/tag941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88"/>
  </p:handoutMasterIdLst>
  <p:sldIdLst>
    <p:sldId id="256" r:id="rId3"/>
    <p:sldId id="5004" r:id="rId5"/>
    <p:sldId id="5005" r:id="rId6"/>
    <p:sldId id="5006" r:id="rId7"/>
    <p:sldId id="5007" r:id="rId8"/>
    <p:sldId id="5013" r:id="rId9"/>
    <p:sldId id="5012" r:id="rId10"/>
    <p:sldId id="5009" r:id="rId11"/>
    <p:sldId id="5014" r:id="rId12"/>
    <p:sldId id="5010" r:id="rId13"/>
    <p:sldId id="5011" r:id="rId14"/>
    <p:sldId id="5008" r:id="rId15"/>
    <p:sldId id="5016" r:id="rId16"/>
    <p:sldId id="5015" r:id="rId17"/>
    <p:sldId id="5017" r:id="rId18"/>
    <p:sldId id="5018" r:id="rId19"/>
    <p:sldId id="5019" r:id="rId20"/>
    <p:sldId id="5020" r:id="rId21"/>
    <p:sldId id="5021" r:id="rId22"/>
    <p:sldId id="5023" r:id="rId23"/>
    <p:sldId id="5024" r:id="rId24"/>
    <p:sldId id="5025" r:id="rId25"/>
    <p:sldId id="5032" r:id="rId26"/>
    <p:sldId id="5030" r:id="rId27"/>
    <p:sldId id="5031" r:id="rId28"/>
    <p:sldId id="5026" r:id="rId29"/>
    <p:sldId id="5027" r:id="rId30"/>
    <p:sldId id="5028" r:id="rId31"/>
    <p:sldId id="4946" r:id="rId32"/>
    <p:sldId id="5033" r:id="rId33"/>
    <p:sldId id="5034" r:id="rId34"/>
    <p:sldId id="5035" r:id="rId35"/>
    <p:sldId id="5036" r:id="rId36"/>
    <p:sldId id="5043" r:id="rId37"/>
    <p:sldId id="5044" r:id="rId38"/>
    <p:sldId id="5045" r:id="rId39"/>
    <p:sldId id="5046" r:id="rId40"/>
    <p:sldId id="5037" r:id="rId41"/>
    <p:sldId id="5038" r:id="rId42"/>
    <p:sldId id="5058" r:id="rId43"/>
    <p:sldId id="5057" r:id="rId44"/>
    <p:sldId id="5059" r:id="rId45"/>
    <p:sldId id="5060" r:id="rId46"/>
    <p:sldId id="5061" r:id="rId47"/>
    <p:sldId id="5056" r:id="rId48"/>
    <p:sldId id="5062" r:id="rId49"/>
    <p:sldId id="5087" r:id="rId50"/>
    <p:sldId id="5063" r:id="rId51"/>
    <p:sldId id="5064" r:id="rId52"/>
    <p:sldId id="5065" r:id="rId53"/>
    <p:sldId id="5066" r:id="rId54"/>
    <p:sldId id="5039" r:id="rId55"/>
    <p:sldId id="5040" r:id="rId56"/>
    <p:sldId id="5041" r:id="rId57"/>
    <p:sldId id="5042" r:id="rId58"/>
    <p:sldId id="5076" r:id="rId59"/>
    <p:sldId id="5077" r:id="rId60"/>
    <p:sldId id="5078" r:id="rId61"/>
    <p:sldId id="5083" r:id="rId62"/>
    <p:sldId id="5082" r:id="rId63"/>
    <p:sldId id="5085" r:id="rId64"/>
    <p:sldId id="5086" r:id="rId65"/>
    <p:sldId id="5088" r:id="rId66"/>
    <p:sldId id="5092" r:id="rId67"/>
    <p:sldId id="5093" r:id="rId68"/>
    <p:sldId id="5094" r:id="rId69"/>
    <p:sldId id="5095" r:id="rId70"/>
    <p:sldId id="5096" r:id="rId71"/>
    <p:sldId id="5097" r:id="rId72"/>
    <p:sldId id="5099" r:id="rId73"/>
    <p:sldId id="5098" r:id="rId74"/>
    <p:sldId id="5100" r:id="rId75"/>
    <p:sldId id="5101" r:id="rId76"/>
    <p:sldId id="5103" r:id="rId77"/>
    <p:sldId id="5102" r:id="rId78"/>
    <p:sldId id="5104" r:id="rId79"/>
    <p:sldId id="5105" r:id="rId80"/>
    <p:sldId id="5091" r:id="rId81"/>
    <p:sldId id="5124" r:id="rId82"/>
    <p:sldId id="5107" r:id="rId83"/>
    <p:sldId id="5106" r:id="rId84"/>
    <p:sldId id="4856" r:id="rId85"/>
    <p:sldId id="5003" r:id="rId86"/>
    <p:sldId id="5002" r:id="rId87"/>
  </p:sldIdLst>
  <p:sldSz cx="12192000" cy="6858000"/>
  <p:notesSz cx="6858000" cy="9144000"/>
  <p:custDataLst>
    <p:tags r:id="rId9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6" userDrawn="1">
          <p15:clr>
            <a:srgbClr val="A4A3A4"/>
          </p15:clr>
        </p15:guide>
        <p15:guide id="2" pos="379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王妍洁" initials="王妍洁" lastIdx="3" clrIdx="0"/>
  <p:cmAuthor id="2" name="Administrat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0B15"/>
    <a:srgbClr val="D02F35"/>
    <a:srgbClr val="CD858A"/>
    <a:srgbClr val="8BA8DB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108" y="36"/>
      </p:cViewPr>
      <p:guideLst>
        <p:guide orient="horz" pos="2266"/>
        <p:guide pos="379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3" Type="http://schemas.openxmlformats.org/officeDocument/2006/relationships/tags" Target="tags/tag941.xml"/><Relationship Id="rId92" Type="http://schemas.openxmlformats.org/officeDocument/2006/relationships/commentAuthors" Target="commentAuthors.xml"/><Relationship Id="rId91" Type="http://schemas.openxmlformats.org/officeDocument/2006/relationships/tableStyles" Target="tableStyles.xml"/><Relationship Id="rId90" Type="http://schemas.openxmlformats.org/officeDocument/2006/relationships/viewProps" Target="viewProps.xml"/><Relationship Id="rId9" Type="http://schemas.openxmlformats.org/officeDocument/2006/relationships/slide" Target="slides/slide6.xml"/><Relationship Id="rId89" Type="http://schemas.openxmlformats.org/officeDocument/2006/relationships/presProps" Target="presProps.xml"/><Relationship Id="rId88" Type="http://schemas.openxmlformats.org/officeDocument/2006/relationships/handoutMaster" Target="handoutMasters/handoutMaster1.xml"/><Relationship Id="rId87" Type="http://schemas.openxmlformats.org/officeDocument/2006/relationships/slide" Target="slides/slide84.xml"/><Relationship Id="rId86" Type="http://schemas.openxmlformats.org/officeDocument/2006/relationships/slide" Target="slides/slide83.xml"/><Relationship Id="rId85" Type="http://schemas.openxmlformats.org/officeDocument/2006/relationships/slide" Target="slides/slide82.xml"/><Relationship Id="rId84" Type="http://schemas.openxmlformats.org/officeDocument/2006/relationships/slide" Target="slides/slide81.xml"/><Relationship Id="rId83" Type="http://schemas.openxmlformats.org/officeDocument/2006/relationships/slide" Target="slides/slide80.xml"/><Relationship Id="rId82" Type="http://schemas.openxmlformats.org/officeDocument/2006/relationships/slide" Target="slides/slide79.xml"/><Relationship Id="rId81" Type="http://schemas.openxmlformats.org/officeDocument/2006/relationships/slide" Target="slides/slide78.xml"/><Relationship Id="rId80" Type="http://schemas.openxmlformats.org/officeDocument/2006/relationships/slide" Target="slides/slide77.xml"/><Relationship Id="rId8" Type="http://schemas.openxmlformats.org/officeDocument/2006/relationships/slide" Target="slides/slide5.xml"/><Relationship Id="rId79" Type="http://schemas.openxmlformats.org/officeDocument/2006/relationships/slide" Target="slides/slide76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4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6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7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8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0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2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3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pPr fontAlgn="base"/>
            <a:r>
              <a:rPr lang="en-US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 fontAlgn="base"/>
            <a:r>
              <a:rPr lang="en-US" strike="noStrike" noProof="1"/>
              <a:t>Click to edit Master text styles</a:t>
            </a:r>
            <a:endParaRPr lang="en-US" strike="noStrike" noProof="1"/>
          </a:p>
          <a:p>
            <a:pPr lvl="1" fontAlgn="base"/>
            <a:r>
              <a:rPr lang="en-US" strike="noStrike" noProof="1"/>
              <a:t>Second level</a:t>
            </a:r>
            <a:endParaRPr lang="en-US" strike="noStrike" noProof="1"/>
          </a:p>
          <a:p>
            <a:pPr lvl="2" fontAlgn="base"/>
            <a:r>
              <a:rPr lang="en-US" strike="noStrike" noProof="1"/>
              <a:t>Third level</a:t>
            </a:r>
            <a:endParaRPr lang="en-US" strike="noStrike" noProof="1"/>
          </a:p>
          <a:p>
            <a:pPr lvl="3" fontAlgn="base"/>
            <a:r>
              <a:rPr lang="en-US" strike="noStrike" noProof="1"/>
              <a:t>Fourth level</a:t>
            </a:r>
            <a:endParaRPr lang="en-US" strike="noStrike" noProof="1"/>
          </a:p>
          <a:p>
            <a:pPr lvl="4" fontAlgn="base"/>
            <a:r>
              <a:rPr lang="en-US" strike="noStrike" noProof="1"/>
              <a:t>Fifth level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 fontAlgn="base"/>
            <a:r>
              <a:rPr lang="en-US" strike="noStrike" noProof="1"/>
              <a:t>Click to edit Master text styles</a:t>
            </a:r>
            <a:endParaRPr lang="en-US" strike="noStrike" noProof="1"/>
          </a:p>
          <a:p>
            <a:pPr lvl="1" fontAlgn="base"/>
            <a:r>
              <a:rPr lang="en-US" strike="noStrike" noProof="1"/>
              <a:t>Second level</a:t>
            </a:r>
            <a:endParaRPr lang="en-US" strike="noStrike" noProof="1"/>
          </a:p>
          <a:p>
            <a:pPr lvl="2" fontAlgn="base"/>
            <a:r>
              <a:rPr lang="en-US" strike="noStrike" noProof="1"/>
              <a:t>Third level</a:t>
            </a:r>
            <a:endParaRPr lang="en-US" strike="noStrike" noProof="1"/>
          </a:p>
          <a:p>
            <a:pPr lvl="3" fontAlgn="base"/>
            <a:r>
              <a:rPr lang="en-US" strike="noStrike" noProof="1"/>
              <a:t>Fourth level</a:t>
            </a:r>
            <a:endParaRPr lang="en-US" strike="noStrike" noProof="1"/>
          </a:p>
          <a:p>
            <a:pPr lvl="4" fontAlgn="base"/>
            <a:r>
              <a:rPr lang="en-US" strike="noStrike" noProof="1"/>
              <a:t>Fifth level</a:t>
            </a:r>
            <a:endParaRPr lang="en-US" strike="noStrike" noProof="1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2"/>
          </p:nvPr>
        </p:nvSpPr>
        <p:spPr>
          <a:xfrm>
            <a:off x="914400" y="6248400"/>
            <a:ext cx="25400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737600" y="6248400"/>
            <a:ext cx="25400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 eaLnBrk="1" fontAlgn="base" hangingPunct="1">
              <a:buNone/>
            </a:pPr>
            <a:fld id="{9A0DB2DC-4C9A-4742-B13C-FB6460FD3503}" type="slidenum">
              <a:rPr lang="en-US" altLang="zh-CN" strike="noStrike" noProof="1">
                <a:latin typeface="Calibri" panose="020F0502020204030204" charset="0"/>
                <a:ea typeface="等线" panose="02010600030101010101" charset="-122"/>
                <a:cs typeface="+mn-cs"/>
              </a:rPr>
            </a:fld>
            <a:endParaRPr lang="en-US" altLang="zh-CN" strike="noStrike" noProof="1">
              <a:ea typeface="等线" panose="02010600030101010101" charset="-122"/>
            </a:endParaRP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12" name="圆: 空心 11"/>
          <p:cNvSpPr/>
          <p:nvPr userDrawn="1"/>
        </p:nvSpPr>
        <p:spPr>
          <a:xfrm>
            <a:off x="11604170" y="6385918"/>
            <a:ext cx="1248229" cy="1248229"/>
          </a:xfrm>
          <a:prstGeom prst="donut">
            <a:avLst>
              <a:gd name="adj" fmla="val 21798"/>
            </a:avLst>
          </a:prstGeom>
          <a:solidFill>
            <a:srgbClr val="9C0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9.xml"/><Relationship Id="rId1" Type="http://schemas.openxmlformats.org/officeDocument/2006/relationships/tags" Target="../tags/tag78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81.xml"/><Relationship Id="rId2" Type="http://schemas.openxmlformats.org/officeDocument/2006/relationships/image" Target="../media/image2.png"/><Relationship Id="rId1" Type="http://schemas.openxmlformats.org/officeDocument/2006/relationships/tags" Target="../tags/tag80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90.xml"/><Relationship Id="rId8" Type="http://schemas.openxmlformats.org/officeDocument/2006/relationships/tags" Target="../tags/tag89.xml"/><Relationship Id="rId7" Type="http://schemas.openxmlformats.org/officeDocument/2006/relationships/tags" Target="../tags/tag88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4" Type="http://schemas.openxmlformats.org/officeDocument/2006/relationships/notesSlide" Target="../notesSlides/notesSlide12.xml"/><Relationship Id="rId43" Type="http://schemas.openxmlformats.org/officeDocument/2006/relationships/slideLayout" Target="../slideLayouts/slideLayout2.xml"/><Relationship Id="rId42" Type="http://schemas.openxmlformats.org/officeDocument/2006/relationships/tags" Target="../tags/tag123.xml"/><Relationship Id="rId41" Type="http://schemas.openxmlformats.org/officeDocument/2006/relationships/tags" Target="../tags/tag122.xml"/><Relationship Id="rId40" Type="http://schemas.openxmlformats.org/officeDocument/2006/relationships/tags" Target="../tags/tag121.xml"/><Relationship Id="rId4" Type="http://schemas.openxmlformats.org/officeDocument/2006/relationships/tags" Target="../tags/tag85.xml"/><Relationship Id="rId39" Type="http://schemas.openxmlformats.org/officeDocument/2006/relationships/tags" Target="../tags/tag120.xml"/><Relationship Id="rId38" Type="http://schemas.openxmlformats.org/officeDocument/2006/relationships/tags" Target="../tags/tag119.xml"/><Relationship Id="rId37" Type="http://schemas.openxmlformats.org/officeDocument/2006/relationships/tags" Target="../tags/tag118.xml"/><Relationship Id="rId36" Type="http://schemas.openxmlformats.org/officeDocument/2006/relationships/tags" Target="../tags/tag117.xml"/><Relationship Id="rId35" Type="http://schemas.openxmlformats.org/officeDocument/2006/relationships/tags" Target="../tags/tag116.xml"/><Relationship Id="rId34" Type="http://schemas.openxmlformats.org/officeDocument/2006/relationships/tags" Target="../tags/tag115.xml"/><Relationship Id="rId33" Type="http://schemas.openxmlformats.org/officeDocument/2006/relationships/tags" Target="../tags/tag114.xml"/><Relationship Id="rId32" Type="http://schemas.openxmlformats.org/officeDocument/2006/relationships/tags" Target="../tags/tag113.xml"/><Relationship Id="rId31" Type="http://schemas.openxmlformats.org/officeDocument/2006/relationships/tags" Target="../tags/tag112.xml"/><Relationship Id="rId30" Type="http://schemas.openxmlformats.org/officeDocument/2006/relationships/tags" Target="../tags/tag111.xml"/><Relationship Id="rId3" Type="http://schemas.openxmlformats.org/officeDocument/2006/relationships/tags" Target="../tags/tag84.xml"/><Relationship Id="rId29" Type="http://schemas.openxmlformats.org/officeDocument/2006/relationships/tags" Target="../tags/tag110.xml"/><Relationship Id="rId28" Type="http://schemas.openxmlformats.org/officeDocument/2006/relationships/tags" Target="../tags/tag109.xml"/><Relationship Id="rId27" Type="http://schemas.openxmlformats.org/officeDocument/2006/relationships/tags" Target="../tags/tag108.xml"/><Relationship Id="rId26" Type="http://schemas.openxmlformats.org/officeDocument/2006/relationships/tags" Target="../tags/tag107.xml"/><Relationship Id="rId25" Type="http://schemas.openxmlformats.org/officeDocument/2006/relationships/tags" Target="../tags/tag106.xml"/><Relationship Id="rId24" Type="http://schemas.openxmlformats.org/officeDocument/2006/relationships/tags" Target="../tags/tag105.xml"/><Relationship Id="rId23" Type="http://schemas.openxmlformats.org/officeDocument/2006/relationships/tags" Target="../tags/tag104.xml"/><Relationship Id="rId22" Type="http://schemas.openxmlformats.org/officeDocument/2006/relationships/tags" Target="../tags/tag103.xml"/><Relationship Id="rId21" Type="http://schemas.openxmlformats.org/officeDocument/2006/relationships/tags" Target="../tags/tag102.xml"/><Relationship Id="rId20" Type="http://schemas.openxmlformats.org/officeDocument/2006/relationships/tags" Target="../tags/tag101.xml"/><Relationship Id="rId2" Type="http://schemas.openxmlformats.org/officeDocument/2006/relationships/tags" Target="../tags/tag83.xml"/><Relationship Id="rId19" Type="http://schemas.openxmlformats.org/officeDocument/2006/relationships/tags" Target="../tags/tag100.xml"/><Relationship Id="rId18" Type="http://schemas.openxmlformats.org/officeDocument/2006/relationships/tags" Target="../tags/tag99.xml"/><Relationship Id="rId17" Type="http://schemas.openxmlformats.org/officeDocument/2006/relationships/tags" Target="../tags/tag98.xml"/><Relationship Id="rId16" Type="http://schemas.openxmlformats.org/officeDocument/2006/relationships/tags" Target="../tags/tag97.xml"/><Relationship Id="rId15" Type="http://schemas.openxmlformats.org/officeDocument/2006/relationships/tags" Target="../tags/tag96.xml"/><Relationship Id="rId14" Type="http://schemas.openxmlformats.org/officeDocument/2006/relationships/tags" Target="../tags/tag95.xml"/><Relationship Id="rId13" Type="http://schemas.openxmlformats.org/officeDocument/2006/relationships/tags" Target="../tags/tag94.xml"/><Relationship Id="rId12" Type="http://schemas.openxmlformats.org/officeDocument/2006/relationships/tags" Target="../tags/tag93.xml"/><Relationship Id="rId11" Type="http://schemas.openxmlformats.org/officeDocument/2006/relationships/tags" Target="../tags/tag92.xml"/><Relationship Id="rId10" Type="http://schemas.openxmlformats.org/officeDocument/2006/relationships/tags" Target="../tags/tag91.xml"/><Relationship Id="rId1" Type="http://schemas.openxmlformats.org/officeDocument/2006/relationships/tags" Target="../tags/tag82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tags" Target="../tags/tag130.xml"/><Relationship Id="rId6" Type="http://schemas.openxmlformats.org/officeDocument/2006/relationships/tags" Target="../tags/tag129.xml"/><Relationship Id="rId5" Type="http://schemas.openxmlformats.org/officeDocument/2006/relationships/tags" Target="../tags/tag128.xml"/><Relationship Id="rId44" Type="http://schemas.openxmlformats.org/officeDocument/2006/relationships/notesSlide" Target="../notesSlides/notesSlide13.xml"/><Relationship Id="rId43" Type="http://schemas.openxmlformats.org/officeDocument/2006/relationships/slideLayout" Target="../slideLayouts/slideLayout2.xml"/><Relationship Id="rId42" Type="http://schemas.openxmlformats.org/officeDocument/2006/relationships/tags" Target="../tags/tag165.xml"/><Relationship Id="rId41" Type="http://schemas.openxmlformats.org/officeDocument/2006/relationships/tags" Target="../tags/tag164.xml"/><Relationship Id="rId40" Type="http://schemas.openxmlformats.org/officeDocument/2006/relationships/tags" Target="../tags/tag163.xml"/><Relationship Id="rId4" Type="http://schemas.openxmlformats.org/officeDocument/2006/relationships/tags" Target="../tags/tag127.xml"/><Relationship Id="rId39" Type="http://schemas.openxmlformats.org/officeDocument/2006/relationships/tags" Target="../tags/tag162.xml"/><Relationship Id="rId38" Type="http://schemas.openxmlformats.org/officeDocument/2006/relationships/tags" Target="../tags/tag161.xml"/><Relationship Id="rId37" Type="http://schemas.openxmlformats.org/officeDocument/2006/relationships/tags" Target="../tags/tag160.xml"/><Relationship Id="rId36" Type="http://schemas.openxmlformats.org/officeDocument/2006/relationships/tags" Target="../tags/tag159.xml"/><Relationship Id="rId35" Type="http://schemas.openxmlformats.org/officeDocument/2006/relationships/tags" Target="../tags/tag158.xml"/><Relationship Id="rId34" Type="http://schemas.openxmlformats.org/officeDocument/2006/relationships/tags" Target="../tags/tag157.xml"/><Relationship Id="rId33" Type="http://schemas.openxmlformats.org/officeDocument/2006/relationships/tags" Target="../tags/tag156.xml"/><Relationship Id="rId32" Type="http://schemas.openxmlformats.org/officeDocument/2006/relationships/tags" Target="../tags/tag155.xml"/><Relationship Id="rId31" Type="http://schemas.openxmlformats.org/officeDocument/2006/relationships/tags" Target="../tags/tag154.xml"/><Relationship Id="rId30" Type="http://schemas.openxmlformats.org/officeDocument/2006/relationships/tags" Target="../tags/tag153.xml"/><Relationship Id="rId3" Type="http://schemas.openxmlformats.org/officeDocument/2006/relationships/tags" Target="../tags/tag126.xml"/><Relationship Id="rId29" Type="http://schemas.openxmlformats.org/officeDocument/2006/relationships/tags" Target="../tags/tag152.xml"/><Relationship Id="rId28" Type="http://schemas.openxmlformats.org/officeDocument/2006/relationships/tags" Target="../tags/tag151.xml"/><Relationship Id="rId27" Type="http://schemas.openxmlformats.org/officeDocument/2006/relationships/tags" Target="../tags/tag150.xml"/><Relationship Id="rId26" Type="http://schemas.openxmlformats.org/officeDocument/2006/relationships/tags" Target="../tags/tag149.xml"/><Relationship Id="rId25" Type="http://schemas.openxmlformats.org/officeDocument/2006/relationships/tags" Target="../tags/tag148.xml"/><Relationship Id="rId24" Type="http://schemas.openxmlformats.org/officeDocument/2006/relationships/tags" Target="../tags/tag147.xml"/><Relationship Id="rId23" Type="http://schemas.openxmlformats.org/officeDocument/2006/relationships/tags" Target="../tags/tag146.xml"/><Relationship Id="rId22" Type="http://schemas.openxmlformats.org/officeDocument/2006/relationships/tags" Target="../tags/tag145.xml"/><Relationship Id="rId21" Type="http://schemas.openxmlformats.org/officeDocument/2006/relationships/tags" Target="../tags/tag144.xml"/><Relationship Id="rId20" Type="http://schemas.openxmlformats.org/officeDocument/2006/relationships/tags" Target="../tags/tag143.xml"/><Relationship Id="rId2" Type="http://schemas.openxmlformats.org/officeDocument/2006/relationships/tags" Target="../tags/tag125.xml"/><Relationship Id="rId19" Type="http://schemas.openxmlformats.org/officeDocument/2006/relationships/tags" Target="../tags/tag142.xml"/><Relationship Id="rId18" Type="http://schemas.openxmlformats.org/officeDocument/2006/relationships/tags" Target="../tags/tag141.xml"/><Relationship Id="rId17" Type="http://schemas.openxmlformats.org/officeDocument/2006/relationships/tags" Target="../tags/tag140.xml"/><Relationship Id="rId16" Type="http://schemas.openxmlformats.org/officeDocument/2006/relationships/tags" Target="../tags/tag139.xml"/><Relationship Id="rId15" Type="http://schemas.openxmlformats.org/officeDocument/2006/relationships/tags" Target="../tags/tag138.xml"/><Relationship Id="rId14" Type="http://schemas.openxmlformats.org/officeDocument/2006/relationships/tags" Target="../tags/tag137.xml"/><Relationship Id="rId13" Type="http://schemas.openxmlformats.org/officeDocument/2006/relationships/tags" Target="../tags/tag136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tags" Target="../tags/tag124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74.xml"/><Relationship Id="rId8" Type="http://schemas.openxmlformats.org/officeDocument/2006/relationships/tags" Target="../tags/tag173.xml"/><Relationship Id="rId7" Type="http://schemas.openxmlformats.org/officeDocument/2006/relationships/tags" Target="../tags/tag172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2" Type="http://schemas.openxmlformats.org/officeDocument/2006/relationships/notesSlide" Target="../notesSlides/notesSlide14.xml"/><Relationship Id="rId41" Type="http://schemas.openxmlformats.org/officeDocument/2006/relationships/slideLayout" Target="../slideLayouts/slideLayout2.xml"/><Relationship Id="rId40" Type="http://schemas.openxmlformats.org/officeDocument/2006/relationships/tags" Target="../tags/tag205.xml"/><Relationship Id="rId4" Type="http://schemas.openxmlformats.org/officeDocument/2006/relationships/tags" Target="../tags/tag169.xml"/><Relationship Id="rId39" Type="http://schemas.openxmlformats.org/officeDocument/2006/relationships/tags" Target="../tags/tag204.xml"/><Relationship Id="rId38" Type="http://schemas.openxmlformats.org/officeDocument/2006/relationships/tags" Target="../tags/tag203.xml"/><Relationship Id="rId37" Type="http://schemas.openxmlformats.org/officeDocument/2006/relationships/tags" Target="../tags/tag202.xml"/><Relationship Id="rId36" Type="http://schemas.openxmlformats.org/officeDocument/2006/relationships/tags" Target="../tags/tag201.xml"/><Relationship Id="rId35" Type="http://schemas.openxmlformats.org/officeDocument/2006/relationships/tags" Target="../tags/tag200.xml"/><Relationship Id="rId34" Type="http://schemas.openxmlformats.org/officeDocument/2006/relationships/tags" Target="../tags/tag199.xml"/><Relationship Id="rId33" Type="http://schemas.openxmlformats.org/officeDocument/2006/relationships/tags" Target="../tags/tag198.xml"/><Relationship Id="rId32" Type="http://schemas.openxmlformats.org/officeDocument/2006/relationships/tags" Target="../tags/tag197.xml"/><Relationship Id="rId31" Type="http://schemas.openxmlformats.org/officeDocument/2006/relationships/tags" Target="../tags/tag196.xml"/><Relationship Id="rId30" Type="http://schemas.openxmlformats.org/officeDocument/2006/relationships/tags" Target="../tags/tag195.xml"/><Relationship Id="rId3" Type="http://schemas.openxmlformats.org/officeDocument/2006/relationships/tags" Target="../tags/tag168.xml"/><Relationship Id="rId29" Type="http://schemas.openxmlformats.org/officeDocument/2006/relationships/tags" Target="../tags/tag194.xml"/><Relationship Id="rId28" Type="http://schemas.openxmlformats.org/officeDocument/2006/relationships/tags" Target="../tags/tag193.xml"/><Relationship Id="rId27" Type="http://schemas.openxmlformats.org/officeDocument/2006/relationships/tags" Target="../tags/tag192.xml"/><Relationship Id="rId26" Type="http://schemas.openxmlformats.org/officeDocument/2006/relationships/tags" Target="../tags/tag191.xml"/><Relationship Id="rId25" Type="http://schemas.openxmlformats.org/officeDocument/2006/relationships/tags" Target="../tags/tag190.xml"/><Relationship Id="rId24" Type="http://schemas.openxmlformats.org/officeDocument/2006/relationships/tags" Target="../tags/tag189.xml"/><Relationship Id="rId23" Type="http://schemas.openxmlformats.org/officeDocument/2006/relationships/tags" Target="../tags/tag188.xml"/><Relationship Id="rId22" Type="http://schemas.openxmlformats.org/officeDocument/2006/relationships/tags" Target="../tags/tag187.xml"/><Relationship Id="rId21" Type="http://schemas.openxmlformats.org/officeDocument/2006/relationships/tags" Target="../tags/tag186.xml"/><Relationship Id="rId20" Type="http://schemas.openxmlformats.org/officeDocument/2006/relationships/tags" Target="../tags/tag185.xml"/><Relationship Id="rId2" Type="http://schemas.openxmlformats.org/officeDocument/2006/relationships/tags" Target="../tags/tag167.xml"/><Relationship Id="rId19" Type="http://schemas.openxmlformats.org/officeDocument/2006/relationships/tags" Target="../tags/tag184.xml"/><Relationship Id="rId18" Type="http://schemas.openxmlformats.org/officeDocument/2006/relationships/tags" Target="../tags/tag183.xml"/><Relationship Id="rId17" Type="http://schemas.openxmlformats.org/officeDocument/2006/relationships/tags" Target="../tags/tag182.xml"/><Relationship Id="rId16" Type="http://schemas.openxmlformats.org/officeDocument/2006/relationships/tags" Target="../tags/tag181.xml"/><Relationship Id="rId15" Type="http://schemas.openxmlformats.org/officeDocument/2006/relationships/tags" Target="../tags/tag180.xml"/><Relationship Id="rId14" Type="http://schemas.openxmlformats.org/officeDocument/2006/relationships/tags" Target="../tags/tag179.xml"/><Relationship Id="rId13" Type="http://schemas.openxmlformats.org/officeDocument/2006/relationships/tags" Target="../tags/tag178.xml"/><Relationship Id="rId12" Type="http://schemas.openxmlformats.org/officeDocument/2006/relationships/tags" Target="../tags/tag177.xml"/><Relationship Id="rId11" Type="http://schemas.openxmlformats.org/officeDocument/2006/relationships/tags" Target="../tags/tag176.xml"/><Relationship Id="rId10" Type="http://schemas.openxmlformats.org/officeDocument/2006/relationships/tags" Target="../tags/tag175.xml"/><Relationship Id="rId1" Type="http://schemas.openxmlformats.org/officeDocument/2006/relationships/tags" Target="../tags/tag166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14.xml"/><Relationship Id="rId8" Type="http://schemas.openxmlformats.org/officeDocument/2006/relationships/tags" Target="../tags/tag213.xml"/><Relationship Id="rId7" Type="http://schemas.openxmlformats.org/officeDocument/2006/relationships/tags" Target="../tags/tag212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tags" Target="../tags/tag209.xml"/><Relationship Id="rId32" Type="http://schemas.openxmlformats.org/officeDocument/2006/relationships/notesSlide" Target="../notesSlides/notesSlide15.xml"/><Relationship Id="rId31" Type="http://schemas.openxmlformats.org/officeDocument/2006/relationships/slideLayout" Target="../slideLayouts/slideLayout2.xml"/><Relationship Id="rId30" Type="http://schemas.openxmlformats.org/officeDocument/2006/relationships/tags" Target="../tags/tag235.xml"/><Relationship Id="rId3" Type="http://schemas.openxmlformats.org/officeDocument/2006/relationships/tags" Target="../tags/tag208.xml"/><Relationship Id="rId29" Type="http://schemas.openxmlformats.org/officeDocument/2006/relationships/tags" Target="../tags/tag234.xml"/><Relationship Id="rId28" Type="http://schemas.openxmlformats.org/officeDocument/2006/relationships/tags" Target="../tags/tag233.xml"/><Relationship Id="rId27" Type="http://schemas.openxmlformats.org/officeDocument/2006/relationships/tags" Target="../tags/tag232.xml"/><Relationship Id="rId26" Type="http://schemas.openxmlformats.org/officeDocument/2006/relationships/tags" Target="../tags/tag231.xml"/><Relationship Id="rId25" Type="http://schemas.openxmlformats.org/officeDocument/2006/relationships/tags" Target="../tags/tag230.xml"/><Relationship Id="rId24" Type="http://schemas.openxmlformats.org/officeDocument/2006/relationships/tags" Target="../tags/tag229.xml"/><Relationship Id="rId23" Type="http://schemas.openxmlformats.org/officeDocument/2006/relationships/tags" Target="../tags/tag228.xml"/><Relationship Id="rId22" Type="http://schemas.openxmlformats.org/officeDocument/2006/relationships/tags" Target="../tags/tag227.xml"/><Relationship Id="rId21" Type="http://schemas.openxmlformats.org/officeDocument/2006/relationships/tags" Target="../tags/tag226.xml"/><Relationship Id="rId20" Type="http://schemas.openxmlformats.org/officeDocument/2006/relationships/tags" Target="../tags/tag225.xml"/><Relationship Id="rId2" Type="http://schemas.openxmlformats.org/officeDocument/2006/relationships/tags" Target="../tags/tag207.xml"/><Relationship Id="rId19" Type="http://schemas.openxmlformats.org/officeDocument/2006/relationships/tags" Target="../tags/tag224.xml"/><Relationship Id="rId18" Type="http://schemas.openxmlformats.org/officeDocument/2006/relationships/tags" Target="../tags/tag223.xml"/><Relationship Id="rId17" Type="http://schemas.openxmlformats.org/officeDocument/2006/relationships/tags" Target="../tags/tag222.xml"/><Relationship Id="rId16" Type="http://schemas.openxmlformats.org/officeDocument/2006/relationships/tags" Target="../tags/tag221.xml"/><Relationship Id="rId15" Type="http://schemas.openxmlformats.org/officeDocument/2006/relationships/tags" Target="../tags/tag220.xml"/><Relationship Id="rId14" Type="http://schemas.openxmlformats.org/officeDocument/2006/relationships/tags" Target="../tags/tag219.xml"/><Relationship Id="rId13" Type="http://schemas.openxmlformats.org/officeDocument/2006/relationships/tags" Target="../tags/tag218.xml"/><Relationship Id="rId12" Type="http://schemas.openxmlformats.org/officeDocument/2006/relationships/tags" Target="../tags/tag217.xml"/><Relationship Id="rId11" Type="http://schemas.openxmlformats.org/officeDocument/2006/relationships/tags" Target="../tags/tag216.xml"/><Relationship Id="rId10" Type="http://schemas.openxmlformats.org/officeDocument/2006/relationships/tags" Target="../tags/tag215.xml"/><Relationship Id="rId1" Type="http://schemas.openxmlformats.org/officeDocument/2006/relationships/tags" Target="../tags/tag206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44.xml"/><Relationship Id="rId8" Type="http://schemas.openxmlformats.org/officeDocument/2006/relationships/tags" Target="../tags/tag243.xml"/><Relationship Id="rId7" Type="http://schemas.openxmlformats.org/officeDocument/2006/relationships/tags" Target="../tags/tag242.xml"/><Relationship Id="rId6" Type="http://schemas.openxmlformats.org/officeDocument/2006/relationships/tags" Target="../tags/tag241.xml"/><Relationship Id="rId5" Type="http://schemas.openxmlformats.org/officeDocument/2006/relationships/tags" Target="../tags/tag240.xml"/><Relationship Id="rId4" Type="http://schemas.openxmlformats.org/officeDocument/2006/relationships/tags" Target="../tags/tag239.xml"/><Relationship Id="rId30" Type="http://schemas.openxmlformats.org/officeDocument/2006/relationships/notesSlide" Target="../notesSlides/notesSlide16.xml"/><Relationship Id="rId3" Type="http://schemas.openxmlformats.org/officeDocument/2006/relationships/tags" Target="../tags/tag238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263.xml"/><Relationship Id="rId27" Type="http://schemas.openxmlformats.org/officeDocument/2006/relationships/tags" Target="../tags/tag262.xml"/><Relationship Id="rId26" Type="http://schemas.openxmlformats.org/officeDocument/2006/relationships/tags" Target="../tags/tag261.xml"/><Relationship Id="rId25" Type="http://schemas.openxmlformats.org/officeDocument/2006/relationships/tags" Target="../tags/tag260.xml"/><Relationship Id="rId24" Type="http://schemas.openxmlformats.org/officeDocument/2006/relationships/tags" Target="../tags/tag259.xml"/><Relationship Id="rId23" Type="http://schemas.openxmlformats.org/officeDocument/2006/relationships/tags" Target="../tags/tag258.xml"/><Relationship Id="rId22" Type="http://schemas.openxmlformats.org/officeDocument/2006/relationships/tags" Target="../tags/tag257.xml"/><Relationship Id="rId21" Type="http://schemas.openxmlformats.org/officeDocument/2006/relationships/tags" Target="../tags/tag256.xml"/><Relationship Id="rId20" Type="http://schemas.openxmlformats.org/officeDocument/2006/relationships/tags" Target="../tags/tag255.xml"/><Relationship Id="rId2" Type="http://schemas.openxmlformats.org/officeDocument/2006/relationships/tags" Target="../tags/tag237.xml"/><Relationship Id="rId19" Type="http://schemas.openxmlformats.org/officeDocument/2006/relationships/tags" Target="../tags/tag254.xml"/><Relationship Id="rId18" Type="http://schemas.openxmlformats.org/officeDocument/2006/relationships/tags" Target="../tags/tag253.xml"/><Relationship Id="rId17" Type="http://schemas.openxmlformats.org/officeDocument/2006/relationships/tags" Target="../tags/tag252.xml"/><Relationship Id="rId16" Type="http://schemas.openxmlformats.org/officeDocument/2006/relationships/tags" Target="../tags/tag251.xml"/><Relationship Id="rId15" Type="http://schemas.openxmlformats.org/officeDocument/2006/relationships/tags" Target="../tags/tag250.xml"/><Relationship Id="rId14" Type="http://schemas.openxmlformats.org/officeDocument/2006/relationships/tags" Target="../tags/tag249.xml"/><Relationship Id="rId13" Type="http://schemas.openxmlformats.org/officeDocument/2006/relationships/tags" Target="../tags/tag248.xml"/><Relationship Id="rId12" Type="http://schemas.openxmlformats.org/officeDocument/2006/relationships/tags" Target="../tags/tag247.xml"/><Relationship Id="rId11" Type="http://schemas.openxmlformats.org/officeDocument/2006/relationships/tags" Target="../tags/tag246.xml"/><Relationship Id="rId10" Type="http://schemas.openxmlformats.org/officeDocument/2006/relationships/tags" Target="../tags/tag245.xml"/><Relationship Id="rId1" Type="http://schemas.openxmlformats.org/officeDocument/2006/relationships/tags" Target="../tags/tag236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272.xml"/><Relationship Id="rId8" Type="http://schemas.openxmlformats.org/officeDocument/2006/relationships/tags" Target="../tags/tag271.xml"/><Relationship Id="rId7" Type="http://schemas.openxmlformats.org/officeDocument/2006/relationships/tags" Target="../tags/tag270.xml"/><Relationship Id="rId6" Type="http://schemas.openxmlformats.org/officeDocument/2006/relationships/tags" Target="../tags/tag269.xml"/><Relationship Id="rId5" Type="http://schemas.openxmlformats.org/officeDocument/2006/relationships/tags" Target="../tags/tag268.xml"/><Relationship Id="rId4" Type="http://schemas.openxmlformats.org/officeDocument/2006/relationships/tags" Target="../tags/tag267.xml"/><Relationship Id="rId3" Type="http://schemas.openxmlformats.org/officeDocument/2006/relationships/tags" Target="../tags/tag266.xml"/><Relationship Id="rId2" Type="http://schemas.openxmlformats.org/officeDocument/2006/relationships/tags" Target="../tags/tag265.xml"/><Relationship Id="rId17" Type="http://schemas.openxmlformats.org/officeDocument/2006/relationships/notesSlide" Target="../notesSlides/notesSlide17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278.xml"/><Relationship Id="rId14" Type="http://schemas.openxmlformats.org/officeDocument/2006/relationships/tags" Target="../tags/tag277.xml"/><Relationship Id="rId13" Type="http://schemas.openxmlformats.org/officeDocument/2006/relationships/tags" Target="../tags/tag276.xml"/><Relationship Id="rId12" Type="http://schemas.openxmlformats.org/officeDocument/2006/relationships/tags" Target="../tags/tag275.xml"/><Relationship Id="rId11" Type="http://schemas.openxmlformats.org/officeDocument/2006/relationships/tags" Target="../tags/tag274.xml"/><Relationship Id="rId10" Type="http://schemas.openxmlformats.org/officeDocument/2006/relationships/tags" Target="../tags/tag273.xml"/><Relationship Id="rId1" Type="http://schemas.openxmlformats.org/officeDocument/2006/relationships/tags" Target="../tags/tag264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287.xml"/><Relationship Id="rId8" Type="http://schemas.openxmlformats.org/officeDocument/2006/relationships/tags" Target="../tags/tag286.xml"/><Relationship Id="rId7" Type="http://schemas.openxmlformats.org/officeDocument/2006/relationships/tags" Target="../tags/tag285.xml"/><Relationship Id="rId6" Type="http://schemas.openxmlformats.org/officeDocument/2006/relationships/tags" Target="../tags/tag284.xml"/><Relationship Id="rId5" Type="http://schemas.openxmlformats.org/officeDocument/2006/relationships/tags" Target="../tags/tag283.xml"/><Relationship Id="rId4" Type="http://schemas.openxmlformats.org/officeDocument/2006/relationships/tags" Target="../tags/tag282.xml"/><Relationship Id="rId3" Type="http://schemas.openxmlformats.org/officeDocument/2006/relationships/tags" Target="../tags/tag281.xml"/><Relationship Id="rId2" Type="http://schemas.openxmlformats.org/officeDocument/2006/relationships/tags" Target="../tags/tag280.xml"/><Relationship Id="rId17" Type="http://schemas.openxmlformats.org/officeDocument/2006/relationships/notesSlide" Target="../notesSlides/notesSlide18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293.xml"/><Relationship Id="rId14" Type="http://schemas.openxmlformats.org/officeDocument/2006/relationships/tags" Target="../tags/tag292.xml"/><Relationship Id="rId13" Type="http://schemas.openxmlformats.org/officeDocument/2006/relationships/tags" Target="../tags/tag291.xml"/><Relationship Id="rId12" Type="http://schemas.openxmlformats.org/officeDocument/2006/relationships/tags" Target="../tags/tag290.xml"/><Relationship Id="rId11" Type="http://schemas.openxmlformats.org/officeDocument/2006/relationships/tags" Target="../tags/tag289.xml"/><Relationship Id="rId10" Type="http://schemas.openxmlformats.org/officeDocument/2006/relationships/tags" Target="../tags/tag288.xml"/><Relationship Id="rId1" Type="http://schemas.openxmlformats.org/officeDocument/2006/relationships/tags" Target="../tags/tag279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302.xml"/><Relationship Id="rId8" Type="http://schemas.openxmlformats.org/officeDocument/2006/relationships/tags" Target="../tags/tag301.xml"/><Relationship Id="rId7" Type="http://schemas.openxmlformats.org/officeDocument/2006/relationships/tags" Target="../tags/tag300.xml"/><Relationship Id="rId6" Type="http://schemas.openxmlformats.org/officeDocument/2006/relationships/tags" Target="../tags/tag299.xml"/><Relationship Id="rId5" Type="http://schemas.openxmlformats.org/officeDocument/2006/relationships/tags" Target="../tags/tag298.xml"/><Relationship Id="rId4" Type="http://schemas.openxmlformats.org/officeDocument/2006/relationships/tags" Target="../tags/tag297.xml"/><Relationship Id="rId30" Type="http://schemas.openxmlformats.org/officeDocument/2006/relationships/notesSlide" Target="../notesSlides/notesSlide19.xml"/><Relationship Id="rId3" Type="http://schemas.openxmlformats.org/officeDocument/2006/relationships/tags" Target="../tags/tag296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21.xml"/><Relationship Id="rId27" Type="http://schemas.openxmlformats.org/officeDocument/2006/relationships/tags" Target="../tags/tag320.xml"/><Relationship Id="rId26" Type="http://schemas.openxmlformats.org/officeDocument/2006/relationships/tags" Target="../tags/tag319.xml"/><Relationship Id="rId25" Type="http://schemas.openxmlformats.org/officeDocument/2006/relationships/tags" Target="../tags/tag318.xml"/><Relationship Id="rId24" Type="http://schemas.openxmlformats.org/officeDocument/2006/relationships/tags" Target="../tags/tag317.xml"/><Relationship Id="rId23" Type="http://schemas.openxmlformats.org/officeDocument/2006/relationships/tags" Target="../tags/tag316.xml"/><Relationship Id="rId22" Type="http://schemas.openxmlformats.org/officeDocument/2006/relationships/tags" Target="../tags/tag315.xml"/><Relationship Id="rId21" Type="http://schemas.openxmlformats.org/officeDocument/2006/relationships/tags" Target="../tags/tag314.xml"/><Relationship Id="rId20" Type="http://schemas.openxmlformats.org/officeDocument/2006/relationships/tags" Target="../tags/tag313.xml"/><Relationship Id="rId2" Type="http://schemas.openxmlformats.org/officeDocument/2006/relationships/tags" Target="../tags/tag295.xml"/><Relationship Id="rId19" Type="http://schemas.openxmlformats.org/officeDocument/2006/relationships/tags" Target="../tags/tag312.xml"/><Relationship Id="rId18" Type="http://schemas.openxmlformats.org/officeDocument/2006/relationships/tags" Target="../tags/tag311.xml"/><Relationship Id="rId17" Type="http://schemas.openxmlformats.org/officeDocument/2006/relationships/tags" Target="../tags/tag310.xml"/><Relationship Id="rId16" Type="http://schemas.openxmlformats.org/officeDocument/2006/relationships/tags" Target="../tags/tag309.xml"/><Relationship Id="rId15" Type="http://schemas.openxmlformats.org/officeDocument/2006/relationships/tags" Target="../tags/tag308.xml"/><Relationship Id="rId14" Type="http://schemas.openxmlformats.org/officeDocument/2006/relationships/tags" Target="../tags/tag307.xml"/><Relationship Id="rId13" Type="http://schemas.openxmlformats.org/officeDocument/2006/relationships/tags" Target="../tags/tag306.xml"/><Relationship Id="rId12" Type="http://schemas.openxmlformats.org/officeDocument/2006/relationships/tags" Target="../tags/tag305.xml"/><Relationship Id="rId11" Type="http://schemas.openxmlformats.org/officeDocument/2006/relationships/tags" Target="../tags/tag304.xml"/><Relationship Id="rId10" Type="http://schemas.openxmlformats.org/officeDocument/2006/relationships/tags" Target="../tags/tag303.xml"/><Relationship Id="rId1" Type="http://schemas.openxmlformats.org/officeDocument/2006/relationships/tags" Target="../tags/tag29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tags" Target="../tags/tag8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15.xml"/><Relationship Id="rId13" Type="http://schemas.openxmlformats.org/officeDocument/2006/relationships/tags" Target="../tags/tag14.xml"/><Relationship Id="rId12" Type="http://schemas.openxmlformats.org/officeDocument/2006/relationships/tags" Target="../tags/tag13.xml"/><Relationship Id="rId11" Type="http://schemas.openxmlformats.org/officeDocument/2006/relationships/tags" Target="../tags/tag12.xml"/><Relationship Id="rId10" Type="http://schemas.openxmlformats.org/officeDocument/2006/relationships/tags" Target="../tags/tag11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330.xml"/><Relationship Id="rId8" Type="http://schemas.openxmlformats.org/officeDocument/2006/relationships/tags" Target="../tags/tag329.xml"/><Relationship Id="rId7" Type="http://schemas.openxmlformats.org/officeDocument/2006/relationships/tags" Target="../tags/tag328.xml"/><Relationship Id="rId6" Type="http://schemas.openxmlformats.org/officeDocument/2006/relationships/tags" Target="../tags/tag327.xml"/><Relationship Id="rId5" Type="http://schemas.openxmlformats.org/officeDocument/2006/relationships/tags" Target="../tags/tag326.xml"/><Relationship Id="rId4" Type="http://schemas.openxmlformats.org/officeDocument/2006/relationships/tags" Target="../tags/tag325.xml"/><Relationship Id="rId3" Type="http://schemas.openxmlformats.org/officeDocument/2006/relationships/tags" Target="../tags/tag324.xml"/><Relationship Id="rId2" Type="http://schemas.openxmlformats.org/officeDocument/2006/relationships/tags" Target="../tags/tag323.xml"/><Relationship Id="rId17" Type="http://schemas.openxmlformats.org/officeDocument/2006/relationships/notesSlide" Target="../notesSlides/notesSlide20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336.xml"/><Relationship Id="rId14" Type="http://schemas.openxmlformats.org/officeDocument/2006/relationships/tags" Target="../tags/tag335.xml"/><Relationship Id="rId13" Type="http://schemas.openxmlformats.org/officeDocument/2006/relationships/tags" Target="../tags/tag334.xml"/><Relationship Id="rId12" Type="http://schemas.openxmlformats.org/officeDocument/2006/relationships/tags" Target="../tags/tag333.xml"/><Relationship Id="rId11" Type="http://schemas.openxmlformats.org/officeDocument/2006/relationships/tags" Target="../tags/tag332.xml"/><Relationship Id="rId10" Type="http://schemas.openxmlformats.org/officeDocument/2006/relationships/tags" Target="../tags/tag331.xml"/><Relationship Id="rId1" Type="http://schemas.openxmlformats.org/officeDocument/2006/relationships/tags" Target="../tags/tag322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38.xml"/><Relationship Id="rId1" Type="http://schemas.openxmlformats.org/officeDocument/2006/relationships/tags" Target="../tags/tag337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40.xml"/><Relationship Id="rId1" Type="http://schemas.openxmlformats.org/officeDocument/2006/relationships/tags" Target="../tags/tag339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3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347.xml"/><Relationship Id="rId6" Type="http://schemas.openxmlformats.org/officeDocument/2006/relationships/tags" Target="../tags/tag346.xml"/><Relationship Id="rId5" Type="http://schemas.openxmlformats.org/officeDocument/2006/relationships/tags" Target="../tags/tag345.xml"/><Relationship Id="rId4" Type="http://schemas.openxmlformats.org/officeDocument/2006/relationships/tags" Target="../tags/tag344.xml"/><Relationship Id="rId3" Type="http://schemas.openxmlformats.org/officeDocument/2006/relationships/tags" Target="../tags/tag343.xml"/><Relationship Id="rId2" Type="http://schemas.openxmlformats.org/officeDocument/2006/relationships/tags" Target="../tags/tag342.xml"/><Relationship Id="rId1" Type="http://schemas.openxmlformats.org/officeDocument/2006/relationships/tags" Target="../tags/tag341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355.xml"/><Relationship Id="rId7" Type="http://schemas.openxmlformats.org/officeDocument/2006/relationships/tags" Target="../tags/tag354.xml"/><Relationship Id="rId6" Type="http://schemas.openxmlformats.org/officeDocument/2006/relationships/tags" Target="../tags/tag353.xml"/><Relationship Id="rId5" Type="http://schemas.openxmlformats.org/officeDocument/2006/relationships/tags" Target="../tags/tag352.xml"/><Relationship Id="rId4" Type="http://schemas.openxmlformats.org/officeDocument/2006/relationships/tags" Target="../tags/tag351.xml"/><Relationship Id="rId3" Type="http://schemas.openxmlformats.org/officeDocument/2006/relationships/tags" Target="../tags/tag350.xml"/><Relationship Id="rId2" Type="http://schemas.openxmlformats.org/officeDocument/2006/relationships/tags" Target="../tags/tag349.xml"/><Relationship Id="rId10" Type="http://schemas.openxmlformats.org/officeDocument/2006/relationships/notesSlide" Target="../notesSlides/notesSlide24.xml"/><Relationship Id="rId1" Type="http://schemas.openxmlformats.org/officeDocument/2006/relationships/tags" Target="../tags/tag348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363.xml"/><Relationship Id="rId7" Type="http://schemas.openxmlformats.org/officeDocument/2006/relationships/tags" Target="../tags/tag362.xml"/><Relationship Id="rId6" Type="http://schemas.openxmlformats.org/officeDocument/2006/relationships/tags" Target="../tags/tag361.xml"/><Relationship Id="rId5" Type="http://schemas.openxmlformats.org/officeDocument/2006/relationships/tags" Target="../tags/tag360.xml"/><Relationship Id="rId4" Type="http://schemas.openxmlformats.org/officeDocument/2006/relationships/tags" Target="../tags/tag359.xml"/><Relationship Id="rId3" Type="http://schemas.openxmlformats.org/officeDocument/2006/relationships/tags" Target="../tags/tag358.xml"/><Relationship Id="rId2" Type="http://schemas.openxmlformats.org/officeDocument/2006/relationships/tags" Target="../tags/tag357.xml"/><Relationship Id="rId10" Type="http://schemas.openxmlformats.org/officeDocument/2006/relationships/notesSlide" Target="../notesSlides/notesSlide25.xml"/><Relationship Id="rId1" Type="http://schemas.openxmlformats.org/officeDocument/2006/relationships/tags" Target="../tags/tag356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372.xml"/><Relationship Id="rId8" Type="http://schemas.openxmlformats.org/officeDocument/2006/relationships/tags" Target="../tags/tag371.xml"/><Relationship Id="rId7" Type="http://schemas.openxmlformats.org/officeDocument/2006/relationships/tags" Target="../tags/tag370.xml"/><Relationship Id="rId6" Type="http://schemas.openxmlformats.org/officeDocument/2006/relationships/tags" Target="../tags/tag369.xml"/><Relationship Id="rId5" Type="http://schemas.openxmlformats.org/officeDocument/2006/relationships/tags" Target="../tags/tag368.xml"/><Relationship Id="rId4" Type="http://schemas.openxmlformats.org/officeDocument/2006/relationships/tags" Target="../tags/tag367.xml"/><Relationship Id="rId3" Type="http://schemas.openxmlformats.org/officeDocument/2006/relationships/tags" Target="../tags/tag366.xml"/><Relationship Id="rId2" Type="http://schemas.openxmlformats.org/officeDocument/2006/relationships/tags" Target="../tags/tag365.xml"/><Relationship Id="rId17" Type="http://schemas.openxmlformats.org/officeDocument/2006/relationships/notesSlide" Target="../notesSlides/notesSlide26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378.xml"/><Relationship Id="rId14" Type="http://schemas.openxmlformats.org/officeDocument/2006/relationships/tags" Target="../tags/tag377.xml"/><Relationship Id="rId13" Type="http://schemas.openxmlformats.org/officeDocument/2006/relationships/tags" Target="../tags/tag376.xml"/><Relationship Id="rId12" Type="http://schemas.openxmlformats.org/officeDocument/2006/relationships/tags" Target="../tags/tag375.xml"/><Relationship Id="rId11" Type="http://schemas.openxmlformats.org/officeDocument/2006/relationships/tags" Target="../tags/tag374.xml"/><Relationship Id="rId10" Type="http://schemas.openxmlformats.org/officeDocument/2006/relationships/tags" Target="../tags/tag373.xml"/><Relationship Id="rId1" Type="http://schemas.openxmlformats.org/officeDocument/2006/relationships/tags" Target="../tags/tag364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387.xml"/><Relationship Id="rId8" Type="http://schemas.openxmlformats.org/officeDocument/2006/relationships/tags" Target="../tags/tag386.xml"/><Relationship Id="rId7" Type="http://schemas.openxmlformats.org/officeDocument/2006/relationships/tags" Target="../tags/tag385.xml"/><Relationship Id="rId6" Type="http://schemas.openxmlformats.org/officeDocument/2006/relationships/tags" Target="../tags/tag384.xml"/><Relationship Id="rId5" Type="http://schemas.openxmlformats.org/officeDocument/2006/relationships/tags" Target="../tags/tag383.xml"/><Relationship Id="rId43" Type="http://schemas.openxmlformats.org/officeDocument/2006/relationships/notesSlide" Target="../notesSlides/notesSlide27.xml"/><Relationship Id="rId42" Type="http://schemas.openxmlformats.org/officeDocument/2006/relationships/slideLayout" Target="../slideLayouts/slideLayout2.xml"/><Relationship Id="rId41" Type="http://schemas.openxmlformats.org/officeDocument/2006/relationships/tags" Target="../tags/tag419.xml"/><Relationship Id="rId40" Type="http://schemas.openxmlformats.org/officeDocument/2006/relationships/tags" Target="../tags/tag418.xml"/><Relationship Id="rId4" Type="http://schemas.openxmlformats.org/officeDocument/2006/relationships/tags" Target="../tags/tag382.xml"/><Relationship Id="rId39" Type="http://schemas.openxmlformats.org/officeDocument/2006/relationships/tags" Target="../tags/tag417.xml"/><Relationship Id="rId38" Type="http://schemas.openxmlformats.org/officeDocument/2006/relationships/tags" Target="../tags/tag416.xml"/><Relationship Id="rId37" Type="http://schemas.openxmlformats.org/officeDocument/2006/relationships/tags" Target="../tags/tag415.xml"/><Relationship Id="rId36" Type="http://schemas.openxmlformats.org/officeDocument/2006/relationships/tags" Target="../tags/tag414.xml"/><Relationship Id="rId35" Type="http://schemas.openxmlformats.org/officeDocument/2006/relationships/tags" Target="../tags/tag413.xml"/><Relationship Id="rId34" Type="http://schemas.openxmlformats.org/officeDocument/2006/relationships/tags" Target="../tags/tag412.xml"/><Relationship Id="rId33" Type="http://schemas.openxmlformats.org/officeDocument/2006/relationships/tags" Target="../tags/tag411.xml"/><Relationship Id="rId32" Type="http://schemas.openxmlformats.org/officeDocument/2006/relationships/tags" Target="../tags/tag410.xml"/><Relationship Id="rId31" Type="http://schemas.openxmlformats.org/officeDocument/2006/relationships/tags" Target="../tags/tag409.xml"/><Relationship Id="rId30" Type="http://schemas.openxmlformats.org/officeDocument/2006/relationships/tags" Target="../tags/tag408.xml"/><Relationship Id="rId3" Type="http://schemas.openxmlformats.org/officeDocument/2006/relationships/tags" Target="../tags/tag381.xml"/><Relationship Id="rId29" Type="http://schemas.openxmlformats.org/officeDocument/2006/relationships/tags" Target="../tags/tag407.xml"/><Relationship Id="rId28" Type="http://schemas.openxmlformats.org/officeDocument/2006/relationships/tags" Target="../tags/tag406.xml"/><Relationship Id="rId27" Type="http://schemas.openxmlformats.org/officeDocument/2006/relationships/tags" Target="../tags/tag405.xml"/><Relationship Id="rId26" Type="http://schemas.openxmlformats.org/officeDocument/2006/relationships/tags" Target="../tags/tag404.xml"/><Relationship Id="rId25" Type="http://schemas.openxmlformats.org/officeDocument/2006/relationships/tags" Target="../tags/tag403.xml"/><Relationship Id="rId24" Type="http://schemas.openxmlformats.org/officeDocument/2006/relationships/tags" Target="../tags/tag402.xml"/><Relationship Id="rId23" Type="http://schemas.openxmlformats.org/officeDocument/2006/relationships/tags" Target="../tags/tag401.xml"/><Relationship Id="rId22" Type="http://schemas.openxmlformats.org/officeDocument/2006/relationships/tags" Target="../tags/tag400.xml"/><Relationship Id="rId21" Type="http://schemas.openxmlformats.org/officeDocument/2006/relationships/tags" Target="../tags/tag399.xml"/><Relationship Id="rId20" Type="http://schemas.openxmlformats.org/officeDocument/2006/relationships/tags" Target="../tags/tag398.xml"/><Relationship Id="rId2" Type="http://schemas.openxmlformats.org/officeDocument/2006/relationships/tags" Target="../tags/tag380.xml"/><Relationship Id="rId19" Type="http://schemas.openxmlformats.org/officeDocument/2006/relationships/tags" Target="../tags/tag397.xml"/><Relationship Id="rId18" Type="http://schemas.openxmlformats.org/officeDocument/2006/relationships/tags" Target="../tags/tag396.xml"/><Relationship Id="rId17" Type="http://schemas.openxmlformats.org/officeDocument/2006/relationships/tags" Target="../tags/tag395.xml"/><Relationship Id="rId16" Type="http://schemas.openxmlformats.org/officeDocument/2006/relationships/tags" Target="../tags/tag394.xml"/><Relationship Id="rId15" Type="http://schemas.openxmlformats.org/officeDocument/2006/relationships/tags" Target="../tags/tag393.xml"/><Relationship Id="rId14" Type="http://schemas.openxmlformats.org/officeDocument/2006/relationships/tags" Target="../tags/tag392.xml"/><Relationship Id="rId13" Type="http://schemas.openxmlformats.org/officeDocument/2006/relationships/tags" Target="../tags/tag391.xml"/><Relationship Id="rId12" Type="http://schemas.openxmlformats.org/officeDocument/2006/relationships/tags" Target="../tags/tag390.xml"/><Relationship Id="rId11" Type="http://schemas.openxmlformats.org/officeDocument/2006/relationships/tags" Target="../tags/tag389.xml"/><Relationship Id="rId10" Type="http://schemas.openxmlformats.org/officeDocument/2006/relationships/tags" Target="../tags/tag388.xml"/><Relationship Id="rId1" Type="http://schemas.openxmlformats.org/officeDocument/2006/relationships/tags" Target="../tags/tag379.xml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428.xml"/><Relationship Id="rId8" Type="http://schemas.openxmlformats.org/officeDocument/2006/relationships/tags" Target="../tags/tag427.xml"/><Relationship Id="rId7" Type="http://schemas.openxmlformats.org/officeDocument/2006/relationships/tags" Target="../tags/tag426.xml"/><Relationship Id="rId6" Type="http://schemas.openxmlformats.org/officeDocument/2006/relationships/tags" Target="../tags/tag425.xml"/><Relationship Id="rId5" Type="http://schemas.openxmlformats.org/officeDocument/2006/relationships/tags" Target="../tags/tag424.xml"/><Relationship Id="rId43" Type="http://schemas.openxmlformats.org/officeDocument/2006/relationships/notesSlide" Target="../notesSlides/notesSlide28.xml"/><Relationship Id="rId42" Type="http://schemas.openxmlformats.org/officeDocument/2006/relationships/slideLayout" Target="../slideLayouts/slideLayout2.xml"/><Relationship Id="rId41" Type="http://schemas.openxmlformats.org/officeDocument/2006/relationships/tags" Target="../tags/tag460.xml"/><Relationship Id="rId40" Type="http://schemas.openxmlformats.org/officeDocument/2006/relationships/tags" Target="../tags/tag459.xml"/><Relationship Id="rId4" Type="http://schemas.openxmlformats.org/officeDocument/2006/relationships/tags" Target="../tags/tag423.xml"/><Relationship Id="rId39" Type="http://schemas.openxmlformats.org/officeDocument/2006/relationships/tags" Target="../tags/tag458.xml"/><Relationship Id="rId38" Type="http://schemas.openxmlformats.org/officeDocument/2006/relationships/tags" Target="../tags/tag457.xml"/><Relationship Id="rId37" Type="http://schemas.openxmlformats.org/officeDocument/2006/relationships/tags" Target="../tags/tag456.xml"/><Relationship Id="rId36" Type="http://schemas.openxmlformats.org/officeDocument/2006/relationships/tags" Target="../tags/tag455.xml"/><Relationship Id="rId35" Type="http://schemas.openxmlformats.org/officeDocument/2006/relationships/tags" Target="../tags/tag454.xml"/><Relationship Id="rId34" Type="http://schemas.openxmlformats.org/officeDocument/2006/relationships/tags" Target="../tags/tag453.xml"/><Relationship Id="rId33" Type="http://schemas.openxmlformats.org/officeDocument/2006/relationships/tags" Target="../tags/tag452.xml"/><Relationship Id="rId32" Type="http://schemas.openxmlformats.org/officeDocument/2006/relationships/tags" Target="../tags/tag451.xml"/><Relationship Id="rId31" Type="http://schemas.openxmlformats.org/officeDocument/2006/relationships/tags" Target="../tags/tag450.xml"/><Relationship Id="rId30" Type="http://schemas.openxmlformats.org/officeDocument/2006/relationships/tags" Target="../tags/tag449.xml"/><Relationship Id="rId3" Type="http://schemas.openxmlformats.org/officeDocument/2006/relationships/tags" Target="../tags/tag422.xml"/><Relationship Id="rId29" Type="http://schemas.openxmlformats.org/officeDocument/2006/relationships/tags" Target="../tags/tag448.xml"/><Relationship Id="rId28" Type="http://schemas.openxmlformats.org/officeDocument/2006/relationships/tags" Target="../tags/tag447.xml"/><Relationship Id="rId27" Type="http://schemas.openxmlformats.org/officeDocument/2006/relationships/tags" Target="../tags/tag446.xml"/><Relationship Id="rId26" Type="http://schemas.openxmlformats.org/officeDocument/2006/relationships/tags" Target="../tags/tag445.xml"/><Relationship Id="rId25" Type="http://schemas.openxmlformats.org/officeDocument/2006/relationships/tags" Target="../tags/tag444.xml"/><Relationship Id="rId24" Type="http://schemas.openxmlformats.org/officeDocument/2006/relationships/tags" Target="../tags/tag443.xml"/><Relationship Id="rId23" Type="http://schemas.openxmlformats.org/officeDocument/2006/relationships/tags" Target="../tags/tag442.xml"/><Relationship Id="rId22" Type="http://schemas.openxmlformats.org/officeDocument/2006/relationships/tags" Target="../tags/tag441.xml"/><Relationship Id="rId21" Type="http://schemas.openxmlformats.org/officeDocument/2006/relationships/tags" Target="../tags/tag440.xml"/><Relationship Id="rId20" Type="http://schemas.openxmlformats.org/officeDocument/2006/relationships/tags" Target="../tags/tag439.xml"/><Relationship Id="rId2" Type="http://schemas.openxmlformats.org/officeDocument/2006/relationships/tags" Target="../tags/tag421.xml"/><Relationship Id="rId19" Type="http://schemas.openxmlformats.org/officeDocument/2006/relationships/tags" Target="../tags/tag438.xml"/><Relationship Id="rId18" Type="http://schemas.openxmlformats.org/officeDocument/2006/relationships/tags" Target="../tags/tag437.xml"/><Relationship Id="rId17" Type="http://schemas.openxmlformats.org/officeDocument/2006/relationships/tags" Target="../tags/tag436.xml"/><Relationship Id="rId16" Type="http://schemas.openxmlformats.org/officeDocument/2006/relationships/tags" Target="../tags/tag435.xml"/><Relationship Id="rId15" Type="http://schemas.openxmlformats.org/officeDocument/2006/relationships/tags" Target="../tags/tag434.xml"/><Relationship Id="rId14" Type="http://schemas.openxmlformats.org/officeDocument/2006/relationships/tags" Target="../tags/tag433.xml"/><Relationship Id="rId13" Type="http://schemas.openxmlformats.org/officeDocument/2006/relationships/tags" Target="../tags/tag432.xml"/><Relationship Id="rId12" Type="http://schemas.openxmlformats.org/officeDocument/2006/relationships/tags" Target="../tags/tag431.xml"/><Relationship Id="rId11" Type="http://schemas.openxmlformats.org/officeDocument/2006/relationships/tags" Target="../tags/tag430.xml"/><Relationship Id="rId10" Type="http://schemas.openxmlformats.org/officeDocument/2006/relationships/tags" Target="../tags/tag429.xml"/><Relationship Id="rId1" Type="http://schemas.openxmlformats.org/officeDocument/2006/relationships/tags" Target="../tags/tag420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62.xml"/><Relationship Id="rId1" Type="http://schemas.openxmlformats.org/officeDocument/2006/relationships/tags" Target="../tags/tag46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7" Type="http://schemas.openxmlformats.org/officeDocument/2006/relationships/notesSlide" Target="../notesSlides/notesSlide3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30.xml"/><Relationship Id="rId14" Type="http://schemas.openxmlformats.org/officeDocument/2006/relationships/tags" Target="../tags/tag29.xml"/><Relationship Id="rId13" Type="http://schemas.openxmlformats.org/officeDocument/2006/relationships/tags" Target="../tags/tag28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tags" Target="../tags/tag16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64.xml"/><Relationship Id="rId1" Type="http://schemas.openxmlformats.org/officeDocument/2006/relationships/tags" Target="../tags/tag463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66.xml"/><Relationship Id="rId1" Type="http://schemas.openxmlformats.org/officeDocument/2006/relationships/tags" Target="../tags/tag465.xml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tags" Target="../tags/tag475.xml"/><Relationship Id="rId8" Type="http://schemas.openxmlformats.org/officeDocument/2006/relationships/tags" Target="../tags/tag474.xml"/><Relationship Id="rId7" Type="http://schemas.openxmlformats.org/officeDocument/2006/relationships/tags" Target="../tags/tag473.xml"/><Relationship Id="rId6" Type="http://schemas.openxmlformats.org/officeDocument/2006/relationships/tags" Target="../tags/tag472.xml"/><Relationship Id="rId5" Type="http://schemas.openxmlformats.org/officeDocument/2006/relationships/tags" Target="../tags/tag471.xml"/><Relationship Id="rId4" Type="http://schemas.openxmlformats.org/officeDocument/2006/relationships/tags" Target="../tags/tag470.xml"/><Relationship Id="rId3" Type="http://schemas.openxmlformats.org/officeDocument/2006/relationships/tags" Target="../tags/tag469.xml"/><Relationship Id="rId2" Type="http://schemas.openxmlformats.org/officeDocument/2006/relationships/tags" Target="../tags/tag468.xml"/><Relationship Id="rId16" Type="http://schemas.openxmlformats.org/officeDocument/2006/relationships/notesSlide" Target="../notesSlides/notesSlide3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480.xml"/><Relationship Id="rId13" Type="http://schemas.openxmlformats.org/officeDocument/2006/relationships/tags" Target="../tags/tag479.xml"/><Relationship Id="rId12" Type="http://schemas.openxmlformats.org/officeDocument/2006/relationships/tags" Target="../tags/tag478.xml"/><Relationship Id="rId11" Type="http://schemas.openxmlformats.org/officeDocument/2006/relationships/tags" Target="../tags/tag477.xml"/><Relationship Id="rId10" Type="http://schemas.openxmlformats.org/officeDocument/2006/relationships/tags" Target="../tags/tag476.xml"/><Relationship Id="rId1" Type="http://schemas.openxmlformats.org/officeDocument/2006/relationships/tags" Target="../tags/tag467.xml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82.xml"/><Relationship Id="rId1" Type="http://schemas.openxmlformats.org/officeDocument/2006/relationships/tags" Target="../tags/tag481.xml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84.xml"/><Relationship Id="rId1" Type="http://schemas.openxmlformats.org/officeDocument/2006/relationships/tags" Target="../tags/tag483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5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490.xml"/><Relationship Id="rId5" Type="http://schemas.openxmlformats.org/officeDocument/2006/relationships/tags" Target="../tags/tag489.xml"/><Relationship Id="rId4" Type="http://schemas.openxmlformats.org/officeDocument/2006/relationships/tags" Target="../tags/tag488.xml"/><Relationship Id="rId3" Type="http://schemas.openxmlformats.org/officeDocument/2006/relationships/tags" Target="../tags/tag487.xml"/><Relationship Id="rId2" Type="http://schemas.openxmlformats.org/officeDocument/2006/relationships/tags" Target="../tags/tag486.xml"/><Relationship Id="rId1" Type="http://schemas.openxmlformats.org/officeDocument/2006/relationships/tags" Target="../tags/tag485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6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496.xml"/><Relationship Id="rId5" Type="http://schemas.openxmlformats.org/officeDocument/2006/relationships/tags" Target="../tags/tag495.xml"/><Relationship Id="rId4" Type="http://schemas.openxmlformats.org/officeDocument/2006/relationships/tags" Target="../tags/tag494.xml"/><Relationship Id="rId3" Type="http://schemas.openxmlformats.org/officeDocument/2006/relationships/tags" Target="../tags/tag493.xml"/><Relationship Id="rId2" Type="http://schemas.openxmlformats.org/officeDocument/2006/relationships/tags" Target="../tags/tag492.xml"/><Relationship Id="rId1" Type="http://schemas.openxmlformats.org/officeDocument/2006/relationships/tags" Target="../tags/tag491.xml"/></Relationships>
</file>

<file path=ppt/slides/_rels/slide3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504.xml"/><Relationship Id="rId7" Type="http://schemas.openxmlformats.org/officeDocument/2006/relationships/tags" Target="../tags/tag503.xml"/><Relationship Id="rId6" Type="http://schemas.openxmlformats.org/officeDocument/2006/relationships/tags" Target="../tags/tag502.xml"/><Relationship Id="rId5" Type="http://schemas.openxmlformats.org/officeDocument/2006/relationships/tags" Target="../tags/tag501.xml"/><Relationship Id="rId4" Type="http://schemas.openxmlformats.org/officeDocument/2006/relationships/tags" Target="../tags/tag500.xml"/><Relationship Id="rId3" Type="http://schemas.openxmlformats.org/officeDocument/2006/relationships/tags" Target="../tags/tag499.xml"/><Relationship Id="rId2" Type="http://schemas.openxmlformats.org/officeDocument/2006/relationships/tags" Target="../tags/tag498.xml"/><Relationship Id="rId10" Type="http://schemas.openxmlformats.org/officeDocument/2006/relationships/notesSlide" Target="../notesSlides/notesSlide37.xml"/><Relationship Id="rId1" Type="http://schemas.openxmlformats.org/officeDocument/2006/relationships/tags" Target="../tags/tag497.xml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8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06.xml"/><Relationship Id="rId1" Type="http://schemas.openxmlformats.org/officeDocument/2006/relationships/tags" Target="../tags/tag505.xml"/></Relationships>
</file>

<file path=ppt/slides/_rels/slide39.xml.rels><?xml version="1.0" encoding="UTF-8" standalone="yes"?>
<Relationships xmlns="http://schemas.openxmlformats.org/package/2006/relationships"><Relationship Id="rId9" Type="http://schemas.openxmlformats.org/officeDocument/2006/relationships/tags" Target="../tags/tag515.xml"/><Relationship Id="rId8" Type="http://schemas.openxmlformats.org/officeDocument/2006/relationships/tags" Target="../tags/tag514.xml"/><Relationship Id="rId7" Type="http://schemas.openxmlformats.org/officeDocument/2006/relationships/tags" Target="../tags/tag513.xml"/><Relationship Id="rId6" Type="http://schemas.openxmlformats.org/officeDocument/2006/relationships/tags" Target="../tags/tag512.xml"/><Relationship Id="rId5" Type="http://schemas.openxmlformats.org/officeDocument/2006/relationships/tags" Target="../tags/tag511.xml"/><Relationship Id="rId49" Type="http://schemas.openxmlformats.org/officeDocument/2006/relationships/notesSlide" Target="../notesSlides/notesSlide39.xml"/><Relationship Id="rId48" Type="http://schemas.openxmlformats.org/officeDocument/2006/relationships/slideLayout" Target="../slideLayouts/slideLayout2.xml"/><Relationship Id="rId47" Type="http://schemas.openxmlformats.org/officeDocument/2006/relationships/tags" Target="../tags/tag551.xml"/><Relationship Id="rId46" Type="http://schemas.openxmlformats.org/officeDocument/2006/relationships/tags" Target="../tags/tag550.xml"/><Relationship Id="rId45" Type="http://schemas.openxmlformats.org/officeDocument/2006/relationships/tags" Target="../tags/tag549.xml"/><Relationship Id="rId44" Type="http://schemas.openxmlformats.org/officeDocument/2006/relationships/tags" Target="../tags/tag548.xml"/><Relationship Id="rId43" Type="http://schemas.openxmlformats.org/officeDocument/2006/relationships/tags" Target="../tags/tag547.xml"/><Relationship Id="rId42" Type="http://schemas.openxmlformats.org/officeDocument/2006/relationships/tags" Target="../tags/tag546.xml"/><Relationship Id="rId41" Type="http://schemas.openxmlformats.org/officeDocument/2006/relationships/tags" Target="../tags/tag545.xml"/><Relationship Id="rId40" Type="http://schemas.openxmlformats.org/officeDocument/2006/relationships/tags" Target="../tags/tag544.xml"/><Relationship Id="rId4" Type="http://schemas.openxmlformats.org/officeDocument/2006/relationships/tags" Target="../tags/tag510.xml"/><Relationship Id="rId39" Type="http://schemas.openxmlformats.org/officeDocument/2006/relationships/tags" Target="../tags/tag543.xml"/><Relationship Id="rId38" Type="http://schemas.openxmlformats.org/officeDocument/2006/relationships/tags" Target="../tags/tag542.xml"/><Relationship Id="rId37" Type="http://schemas.openxmlformats.org/officeDocument/2006/relationships/tags" Target="../tags/tag541.xml"/><Relationship Id="rId36" Type="http://schemas.openxmlformats.org/officeDocument/2006/relationships/tags" Target="../tags/tag540.xml"/><Relationship Id="rId35" Type="http://schemas.openxmlformats.org/officeDocument/2006/relationships/tags" Target="../tags/tag539.xml"/><Relationship Id="rId34" Type="http://schemas.openxmlformats.org/officeDocument/2006/relationships/tags" Target="../tags/tag538.xml"/><Relationship Id="rId33" Type="http://schemas.openxmlformats.org/officeDocument/2006/relationships/tags" Target="../tags/tag537.xml"/><Relationship Id="rId32" Type="http://schemas.openxmlformats.org/officeDocument/2006/relationships/tags" Target="../tags/tag536.xml"/><Relationship Id="rId31" Type="http://schemas.openxmlformats.org/officeDocument/2006/relationships/tags" Target="../tags/tag535.xml"/><Relationship Id="rId30" Type="http://schemas.openxmlformats.org/officeDocument/2006/relationships/tags" Target="../tags/tag534.xml"/><Relationship Id="rId3" Type="http://schemas.openxmlformats.org/officeDocument/2006/relationships/tags" Target="../tags/tag509.xml"/><Relationship Id="rId29" Type="http://schemas.openxmlformats.org/officeDocument/2006/relationships/tags" Target="../tags/tag533.xml"/><Relationship Id="rId28" Type="http://schemas.openxmlformats.org/officeDocument/2006/relationships/tags" Target="../tags/tag532.xml"/><Relationship Id="rId27" Type="http://schemas.openxmlformats.org/officeDocument/2006/relationships/tags" Target="../tags/tag531.xml"/><Relationship Id="rId26" Type="http://schemas.openxmlformats.org/officeDocument/2006/relationships/tags" Target="../tags/tag530.xml"/><Relationship Id="rId25" Type="http://schemas.openxmlformats.org/officeDocument/2006/relationships/tags" Target="../tags/tag529.xml"/><Relationship Id="rId24" Type="http://schemas.openxmlformats.org/officeDocument/2006/relationships/tags" Target="../tags/tag528.xml"/><Relationship Id="rId23" Type="http://schemas.openxmlformats.org/officeDocument/2006/relationships/tags" Target="../tags/tag527.xml"/><Relationship Id="rId22" Type="http://schemas.openxmlformats.org/officeDocument/2006/relationships/tags" Target="../tags/tag526.xml"/><Relationship Id="rId21" Type="http://schemas.openxmlformats.org/officeDocument/2006/relationships/tags" Target="../tags/tag525.xml"/><Relationship Id="rId20" Type="http://schemas.openxmlformats.org/officeDocument/2006/relationships/image" Target="../media/image4.png"/><Relationship Id="rId2" Type="http://schemas.openxmlformats.org/officeDocument/2006/relationships/tags" Target="../tags/tag508.xml"/><Relationship Id="rId19" Type="http://schemas.openxmlformats.org/officeDocument/2006/relationships/tags" Target="../tags/tag524.xml"/><Relationship Id="rId18" Type="http://schemas.openxmlformats.org/officeDocument/2006/relationships/tags" Target="../tags/tag523.xml"/><Relationship Id="rId17" Type="http://schemas.openxmlformats.org/officeDocument/2006/relationships/tags" Target="../tags/tag522.xml"/><Relationship Id="rId16" Type="http://schemas.openxmlformats.org/officeDocument/2006/relationships/tags" Target="../tags/tag521.xml"/><Relationship Id="rId15" Type="http://schemas.openxmlformats.org/officeDocument/2006/relationships/image" Target="../media/image3.png"/><Relationship Id="rId14" Type="http://schemas.openxmlformats.org/officeDocument/2006/relationships/tags" Target="../tags/tag520.xml"/><Relationship Id="rId13" Type="http://schemas.openxmlformats.org/officeDocument/2006/relationships/tags" Target="../tags/tag519.xml"/><Relationship Id="rId12" Type="http://schemas.openxmlformats.org/officeDocument/2006/relationships/tags" Target="../tags/tag518.xml"/><Relationship Id="rId11" Type="http://schemas.openxmlformats.org/officeDocument/2006/relationships/tags" Target="../tags/tag517.xml"/><Relationship Id="rId10" Type="http://schemas.openxmlformats.org/officeDocument/2006/relationships/tags" Target="../tags/tag516.xml"/><Relationship Id="rId1" Type="http://schemas.openxmlformats.org/officeDocument/2006/relationships/tags" Target="../tags/tag507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9.xml"/><Relationship Id="rId8" Type="http://schemas.openxmlformats.org/officeDocument/2006/relationships/tags" Target="../tags/tag38.xml"/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7" Type="http://schemas.openxmlformats.org/officeDocument/2006/relationships/notesSlide" Target="../notesSlides/notesSlide4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45.xml"/><Relationship Id="rId14" Type="http://schemas.openxmlformats.org/officeDocument/2006/relationships/tags" Target="../tags/tag44.xml"/><Relationship Id="rId13" Type="http://schemas.openxmlformats.org/officeDocument/2006/relationships/tags" Target="../tags/tag43.xml"/><Relationship Id="rId12" Type="http://schemas.openxmlformats.org/officeDocument/2006/relationships/tags" Target="../tags/tag42.xml"/><Relationship Id="rId11" Type="http://schemas.openxmlformats.org/officeDocument/2006/relationships/tags" Target="../tags/tag41.xml"/><Relationship Id="rId10" Type="http://schemas.openxmlformats.org/officeDocument/2006/relationships/tags" Target="../tags/tag40.xml"/><Relationship Id="rId1" Type="http://schemas.openxmlformats.org/officeDocument/2006/relationships/tags" Target="../tags/tag31.xml"/></Relationships>
</file>

<file path=ppt/slides/_rels/slide40.xml.rels><?xml version="1.0" encoding="UTF-8" standalone="yes"?>
<Relationships xmlns="http://schemas.openxmlformats.org/package/2006/relationships"><Relationship Id="rId9" Type="http://schemas.openxmlformats.org/officeDocument/2006/relationships/tags" Target="../tags/tag560.xml"/><Relationship Id="rId8" Type="http://schemas.openxmlformats.org/officeDocument/2006/relationships/tags" Target="../tags/tag559.xml"/><Relationship Id="rId7" Type="http://schemas.openxmlformats.org/officeDocument/2006/relationships/tags" Target="../tags/tag558.xml"/><Relationship Id="rId6" Type="http://schemas.openxmlformats.org/officeDocument/2006/relationships/tags" Target="../tags/tag557.xml"/><Relationship Id="rId5" Type="http://schemas.openxmlformats.org/officeDocument/2006/relationships/tags" Target="../tags/tag556.xml"/><Relationship Id="rId4" Type="http://schemas.openxmlformats.org/officeDocument/2006/relationships/tags" Target="../tags/tag555.xml"/><Relationship Id="rId3" Type="http://schemas.openxmlformats.org/officeDocument/2006/relationships/tags" Target="../tags/tag554.xml"/><Relationship Id="rId2" Type="http://schemas.openxmlformats.org/officeDocument/2006/relationships/tags" Target="../tags/tag553.xml"/><Relationship Id="rId19" Type="http://schemas.openxmlformats.org/officeDocument/2006/relationships/notesSlide" Target="../notesSlides/notesSlide40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568.xml"/><Relationship Id="rId16" Type="http://schemas.openxmlformats.org/officeDocument/2006/relationships/tags" Target="../tags/tag567.xml"/><Relationship Id="rId15" Type="http://schemas.openxmlformats.org/officeDocument/2006/relationships/tags" Target="../tags/tag566.xml"/><Relationship Id="rId14" Type="http://schemas.openxmlformats.org/officeDocument/2006/relationships/tags" Target="../tags/tag565.xml"/><Relationship Id="rId13" Type="http://schemas.openxmlformats.org/officeDocument/2006/relationships/tags" Target="../tags/tag564.xml"/><Relationship Id="rId12" Type="http://schemas.openxmlformats.org/officeDocument/2006/relationships/tags" Target="../tags/tag563.xml"/><Relationship Id="rId11" Type="http://schemas.openxmlformats.org/officeDocument/2006/relationships/tags" Target="../tags/tag562.xml"/><Relationship Id="rId10" Type="http://schemas.openxmlformats.org/officeDocument/2006/relationships/tags" Target="../tags/tag561.xml"/><Relationship Id="rId1" Type="http://schemas.openxmlformats.org/officeDocument/2006/relationships/tags" Target="../tags/tag552.xml"/></Relationships>
</file>

<file path=ppt/slides/_rels/slide41.xml.rels><?xml version="1.0" encoding="UTF-8" standalone="yes"?>
<Relationships xmlns="http://schemas.openxmlformats.org/package/2006/relationships"><Relationship Id="rId9" Type="http://schemas.openxmlformats.org/officeDocument/2006/relationships/tags" Target="../tags/tag577.xml"/><Relationship Id="rId8" Type="http://schemas.openxmlformats.org/officeDocument/2006/relationships/tags" Target="../tags/tag576.xml"/><Relationship Id="rId7" Type="http://schemas.openxmlformats.org/officeDocument/2006/relationships/tags" Target="../tags/tag575.xml"/><Relationship Id="rId6" Type="http://schemas.openxmlformats.org/officeDocument/2006/relationships/tags" Target="../tags/tag574.xml"/><Relationship Id="rId5" Type="http://schemas.openxmlformats.org/officeDocument/2006/relationships/tags" Target="../tags/tag573.xml"/><Relationship Id="rId4" Type="http://schemas.openxmlformats.org/officeDocument/2006/relationships/tags" Target="../tags/tag572.xml"/><Relationship Id="rId3" Type="http://schemas.openxmlformats.org/officeDocument/2006/relationships/tags" Target="../tags/tag571.xml"/><Relationship Id="rId25" Type="http://schemas.openxmlformats.org/officeDocument/2006/relationships/notesSlide" Target="../notesSlides/notesSlide41.xml"/><Relationship Id="rId24" Type="http://schemas.openxmlformats.org/officeDocument/2006/relationships/slideLayout" Target="../slideLayouts/slideLayout2.xml"/><Relationship Id="rId23" Type="http://schemas.openxmlformats.org/officeDocument/2006/relationships/tags" Target="../tags/tag591.xml"/><Relationship Id="rId22" Type="http://schemas.openxmlformats.org/officeDocument/2006/relationships/tags" Target="../tags/tag590.xml"/><Relationship Id="rId21" Type="http://schemas.openxmlformats.org/officeDocument/2006/relationships/tags" Target="../tags/tag589.xml"/><Relationship Id="rId20" Type="http://schemas.openxmlformats.org/officeDocument/2006/relationships/tags" Target="../tags/tag588.xml"/><Relationship Id="rId2" Type="http://schemas.openxmlformats.org/officeDocument/2006/relationships/tags" Target="../tags/tag570.xml"/><Relationship Id="rId19" Type="http://schemas.openxmlformats.org/officeDocument/2006/relationships/tags" Target="../tags/tag587.xml"/><Relationship Id="rId18" Type="http://schemas.openxmlformats.org/officeDocument/2006/relationships/tags" Target="../tags/tag586.xml"/><Relationship Id="rId17" Type="http://schemas.openxmlformats.org/officeDocument/2006/relationships/tags" Target="../tags/tag585.xml"/><Relationship Id="rId16" Type="http://schemas.openxmlformats.org/officeDocument/2006/relationships/tags" Target="../tags/tag584.xml"/><Relationship Id="rId15" Type="http://schemas.openxmlformats.org/officeDocument/2006/relationships/tags" Target="../tags/tag583.xml"/><Relationship Id="rId14" Type="http://schemas.openxmlformats.org/officeDocument/2006/relationships/tags" Target="../tags/tag582.xml"/><Relationship Id="rId13" Type="http://schemas.openxmlformats.org/officeDocument/2006/relationships/tags" Target="../tags/tag581.xml"/><Relationship Id="rId12" Type="http://schemas.openxmlformats.org/officeDocument/2006/relationships/tags" Target="../tags/tag580.xml"/><Relationship Id="rId11" Type="http://schemas.openxmlformats.org/officeDocument/2006/relationships/tags" Target="../tags/tag579.xml"/><Relationship Id="rId10" Type="http://schemas.openxmlformats.org/officeDocument/2006/relationships/tags" Target="../tags/tag578.xml"/><Relationship Id="rId1" Type="http://schemas.openxmlformats.org/officeDocument/2006/relationships/tags" Target="../tags/tag569.xml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93.xml"/><Relationship Id="rId1" Type="http://schemas.openxmlformats.org/officeDocument/2006/relationships/tags" Target="../tags/tag59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3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598.xml"/><Relationship Id="rId5" Type="http://schemas.openxmlformats.org/officeDocument/2006/relationships/tags" Target="../tags/tag597.xml"/><Relationship Id="rId4" Type="http://schemas.openxmlformats.org/officeDocument/2006/relationships/tags" Target="../tags/tag596.xml"/><Relationship Id="rId3" Type="http://schemas.openxmlformats.org/officeDocument/2006/relationships/image" Target="../media/image5.emf"/><Relationship Id="rId2" Type="http://schemas.openxmlformats.org/officeDocument/2006/relationships/tags" Target="../tags/tag595.xml"/><Relationship Id="rId1" Type="http://schemas.openxmlformats.org/officeDocument/2006/relationships/tags" Target="../tags/tag594.xml"/></Relationships>
</file>

<file path=ppt/slides/_rels/slide4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4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605.xml"/><Relationship Id="rId6" Type="http://schemas.openxmlformats.org/officeDocument/2006/relationships/tags" Target="../tags/tag604.xml"/><Relationship Id="rId5" Type="http://schemas.openxmlformats.org/officeDocument/2006/relationships/tags" Target="../tags/tag603.xml"/><Relationship Id="rId4" Type="http://schemas.openxmlformats.org/officeDocument/2006/relationships/tags" Target="../tags/tag602.xml"/><Relationship Id="rId3" Type="http://schemas.openxmlformats.org/officeDocument/2006/relationships/tags" Target="../tags/tag601.xml"/><Relationship Id="rId2" Type="http://schemas.openxmlformats.org/officeDocument/2006/relationships/tags" Target="../tags/tag600.xml"/><Relationship Id="rId1" Type="http://schemas.openxmlformats.org/officeDocument/2006/relationships/tags" Target="../tags/tag599.xml"/></Relationships>
</file>

<file path=ppt/slides/_rels/slide45.xml.rels><?xml version="1.0" encoding="UTF-8" standalone="yes"?>
<Relationships xmlns="http://schemas.openxmlformats.org/package/2006/relationships"><Relationship Id="rId9" Type="http://schemas.openxmlformats.org/officeDocument/2006/relationships/tags" Target="../tags/tag614.xml"/><Relationship Id="rId8" Type="http://schemas.openxmlformats.org/officeDocument/2006/relationships/tags" Target="../tags/tag613.xml"/><Relationship Id="rId7" Type="http://schemas.openxmlformats.org/officeDocument/2006/relationships/tags" Target="../tags/tag612.xml"/><Relationship Id="rId6" Type="http://schemas.openxmlformats.org/officeDocument/2006/relationships/tags" Target="../tags/tag611.xml"/><Relationship Id="rId5" Type="http://schemas.openxmlformats.org/officeDocument/2006/relationships/tags" Target="../tags/tag610.xml"/><Relationship Id="rId4" Type="http://schemas.openxmlformats.org/officeDocument/2006/relationships/tags" Target="../tags/tag609.xml"/><Relationship Id="rId3" Type="http://schemas.openxmlformats.org/officeDocument/2006/relationships/tags" Target="../tags/tag608.xml"/><Relationship Id="rId24" Type="http://schemas.openxmlformats.org/officeDocument/2006/relationships/notesSlide" Target="../notesSlides/notesSlide45.xml"/><Relationship Id="rId23" Type="http://schemas.openxmlformats.org/officeDocument/2006/relationships/slideLayout" Target="../slideLayouts/slideLayout2.xml"/><Relationship Id="rId22" Type="http://schemas.openxmlformats.org/officeDocument/2006/relationships/tags" Target="../tags/tag627.xml"/><Relationship Id="rId21" Type="http://schemas.openxmlformats.org/officeDocument/2006/relationships/tags" Target="../tags/tag626.xml"/><Relationship Id="rId20" Type="http://schemas.openxmlformats.org/officeDocument/2006/relationships/tags" Target="../tags/tag625.xml"/><Relationship Id="rId2" Type="http://schemas.openxmlformats.org/officeDocument/2006/relationships/tags" Target="../tags/tag607.xml"/><Relationship Id="rId19" Type="http://schemas.openxmlformats.org/officeDocument/2006/relationships/tags" Target="../tags/tag624.xml"/><Relationship Id="rId18" Type="http://schemas.openxmlformats.org/officeDocument/2006/relationships/tags" Target="../tags/tag623.xml"/><Relationship Id="rId17" Type="http://schemas.openxmlformats.org/officeDocument/2006/relationships/tags" Target="../tags/tag622.xml"/><Relationship Id="rId16" Type="http://schemas.openxmlformats.org/officeDocument/2006/relationships/tags" Target="../tags/tag621.xml"/><Relationship Id="rId15" Type="http://schemas.openxmlformats.org/officeDocument/2006/relationships/tags" Target="../tags/tag620.xml"/><Relationship Id="rId14" Type="http://schemas.openxmlformats.org/officeDocument/2006/relationships/tags" Target="../tags/tag619.xml"/><Relationship Id="rId13" Type="http://schemas.openxmlformats.org/officeDocument/2006/relationships/tags" Target="../tags/tag618.xml"/><Relationship Id="rId12" Type="http://schemas.openxmlformats.org/officeDocument/2006/relationships/tags" Target="../tags/tag617.xml"/><Relationship Id="rId11" Type="http://schemas.openxmlformats.org/officeDocument/2006/relationships/tags" Target="../tags/tag616.xml"/><Relationship Id="rId10" Type="http://schemas.openxmlformats.org/officeDocument/2006/relationships/tags" Target="../tags/tag615.xml"/><Relationship Id="rId1" Type="http://schemas.openxmlformats.org/officeDocument/2006/relationships/tags" Target="../tags/tag606.xml"/></Relationships>
</file>

<file path=ppt/slides/_rels/slide46.xml.rels><?xml version="1.0" encoding="UTF-8" standalone="yes"?>
<Relationships xmlns="http://schemas.openxmlformats.org/package/2006/relationships"><Relationship Id="rId9" Type="http://schemas.openxmlformats.org/officeDocument/2006/relationships/tags" Target="../tags/tag636.xml"/><Relationship Id="rId8" Type="http://schemas.openxmlformats.org/officeDocument/2006/relationships/tags" Target="../tags/tag635.xml"/><Relationship Id="rId7" Type="http://schemas.openxmlformats.org/officeDocument/2006/relationships/tags" Target="../tags/tag634.xml"/><Relationship Id="rId6" Type="http://schemas.openxmlformats.org/officeDocument/2006/relationships/tags" Target="../tags/tag633.xml"/><Relationship Id="rId5" Type="http://schemas.openxmlformats.org/officeDocument/2006/relationships/tags" Target="../tags/tag632.xml"/><Relationship Id="rId4" Type="http://schemas.openxmlformats.org/officeDocument/2006/relationships/tags" Target="../tags/tag631.xml"/><Relationship Id="rId30" Type="http://schemas.openxmlformats.org/officeDocument/2006/relationships/notesSlide" Target="../notesSlides/notesSlide46.xml"/><Relationship Id="rId3" Type="http://schemas.openxmlformats.org/officeDocument/2006/relationships/tags" Target="../tags/tag630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655.xml"/><Relationship Id="rId27" Type="http://schemas.openxmlformats.org/officeDocument/2006/relationships/tags" Target="../tags/tag654.xml"/><Relationship Id="rId26" Type="http://schemas.openxmlformats.org/officeDocument/2006/relationships/tags" Target="../tags/tag653.xml"/><Relationship Id="rId25" Type="http://schemas.openxmlformats.org/officeDocument/2006/relationships/tags" Target="../tags/tag652.xml"/><Relationship Id="rId24" Type="http://schemas.openxmlformats.org/officeDocument/2006/relationships/tags" Target="../tags/tag651.xml"/><Relationship Id="rId23" Type="http://schemas.openxmlformats.org/officeDocument/2006/relationships/tags" Target="../tags/tag650.xml"/><Relationship Id="rId22" Type="http://schemas.openxmlformats.org/officeDocument/2006/relationships/tags" Target="../tags/tag649.xml"/><Relationship Id="rId21" Type="http://schemas.openxmlformats.org/officeDocument/2006/relationships/tags" Target="../tags/tag648.xml"/><Relationship Id="rId20" Type="http://schemas.openxmlformats.org/officeDocument/2006/relationships/tags" Target="../tags/tag647.xml"/><Relationship Id="rId2" Type="http://schemas.openxmlformats.org/officeDocument/2006/relationships/tags" Target="../tags/tag629.xml"/><Relationship Id="rId19" Type="http://schemas.openxmlformats.org/officeDocument/2006/relationships/tags" Target="../tags/tag646.xml"/><Relationship Id="rId18" Type="http://schemas.openxmlformats.org/officeDocument/2006/relationships/tags" Target="../tags/tag645.xml"/><Relationship Id="rId17" Type="http://schemas.openxmlformats.org/officeDocument/2006/relationships/tags" Target="../tags/tag644.xml"/><Relationship Id="rId16" Type="http://schemas.openxmlformats.org/officeDocument/2006/relationships/tags" Target="../tags/tag643.xml"/><Relationship Id="rId15" Type="http://schemas.openxmlformats.org/officeDocument/2006/relationships/tags" Target="../tags/tag642.xml"/><Relationship Id="rId14" Type="http://schemas.openxmlformats.org/officeDocument/2006/relationships/tags" Target="../tags/tag641.xml"/><Relationship Id="rId13" Type="http://schemas.openxmlformats.org/officeDocument/2006/relationships/tags" Target="../tags/tag640.xml"/><Relationship Id="rId12" Type="http://schemas.openxmlformats.org/officeDocument/2006/relationships/tags" Target="../tags/tag639.xml"/><Relationship Id="rId11" Type="http://schemas.openxmlformats.org/officeDocument/2006/relationships/tags" Target="../tags/tag638.xml"/><Relationship Id="rId10" Type="http://schemas.openxmlformats.org/officeDocument/2006/relationships/tags" Target="../tags/tag637.xml"/><Relationship Id="rId1" Type="http://schemas.openxmlformats.org/officeDocument/2006/relationships/tags" Target="../tags/tag628.xml"/></Relationships>
</file>

<file path=ppt/slides/_rels/slide47.xml.rels><?xml version="1.0" encoding="UTF-8" standalone="yes"?>
<Relationships xmlns="http://schemas.openxmlformats.org/package/2006/relationships"><Relationship Id="rId9" Type="http://schemas.openxmlformats.org/officeDocument/2006/relationships/tags" Target="../tags/tag664.xml"/><Relationship Id="rId8" Type="http://schemas.openxmlformats.org/officeDocument/2006/relationships/tags" Target="../tags/tag663.xml"/><Relationship Id="rId7" Type="http://schemas.openxmlformats.org/officeDocument/2006/relationships/tags" Target="../tags/tag662.xml"/><Relationship Id="rId6" Type="http://schemas.openxmlformats.org/officeDocument/2006/relationships/tags" Target="../tags/tag661.xml"/><Relationship Id="rId5" Type="http://schemas.openxmlformats.org/officeDocument/2006/relationships/tags" Target="../tags/tag660.xml"/><Relationship Id="rId4" Type="http://schemas.openxmlformats.org/officeDocument/2006/relationships/tags" Target="../tags/tag659.xml"/><Relationship Id="rId3" Type="http://schemas.openxmlformats.org/officeDocument/2006/relationships/tags" Target="../tags/tag658.xml"/><Relationship Id="rId2" Type="http://schemas.openxmlformats.org/officeDocument/2006/relationships/tags" Target="../tags/tag657.xml"/><Relationship Id="rId17" Type="http://schemas.openxmlformats.org/officeDocument/2006/relationships/notesSlide" Target="../notesSlides/notesSlide47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670.xml"/><Relationship Id="rId14" Type="http://schemas.openxmlformats.org/officeDocument/2006/relationships/tags" Target="../tags/tag669.xml"/><Relationship Id="rId13" Type="http://schemas.openxmlformats.org/officeDocument/2006/relationships/tags" Target="../tags/tag668.xml"/><Relationship Id="rId12" Type="http://schemas.openxmlformats.org/officeDocument/2006/relationships/tags" Target="../tags/tag667.xml"/><Relationship Id="rId11" Type="http://schemas.openxmlformats.org/officeDocument/2006/relationships/tags" Target="../tags/tag666.xml"/><Relationship Id="rId10" Type="http://schemas.openxmlformats.org/officeDocument/2006/relationships/tags" Target="../tags/tag665.xml"/><Relationship Id="rId1" Type="http://schemas.openxmlformats.org/officeDocument/2006/relationships/tags" Target="../tags/tag656.xml"/></Relationships>
</file>

<file path=ppt/slides/_rels/slide4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8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2.xml"/><Relationship Id="rId1" Type="http://schemas.openxmlformats.org/officeDocument/2006/relationships/tags" Target="../tags/tag671.xml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4.xml"/><Relationship Id="rId1" Type="http://schemas.openxmlformats.org/officeDocument/2006/relationships/tags" Target="../tags/tag67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7" Type="http://schemas.openxmlformats.org/officeDocument/2006/relationships/notesSlide" Target="../notesSlides/notesSlide5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tags" Target="../tags/tag56.xml"/><Relationship Id="rId10" Type="http://schemas.openxmlformats.org/officeDocument/2006/relationships/tags" Target="../tags/tag55.xml"/><Relationship Id="rId1" Type="http://schemas.openxmlformats.org/officeDocument/2006/relationships/tags" Target="../tags/tag46.xml"/></Relationships>
</file>

<file path=ppt/slides/_rels/slide5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6.xml"/><Relationship Id="rId1" Type="http://schemas.openxmlformats.org/officeDocument/2006/relationships/tags" Target="../tags/tag675.xml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8.xml"/><Relationship Id="rId1" Type="http://schemas.openxmlformats.org/officeDocument/2006/relationships/tags" Target="../tags/tag677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2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682.xml"/><Relationship Id="rId5" Type="http://schemas.openxmlformats.org/officeDocument/2006/relationships/image" Target="../media/image7.png"/><Relationship Id="rId4" Type="http://schemas.openxmlformats.org/officeDocument/2006/relationships/tags" Target="../tags/tag681.xml"/><Relationship Id="rId3" Type="http://schemas.openxmlformats.org/officeDocument/2006/relationships/image" Target="../media/image6.png"/><Relationship Id="rId2" Type="http://schemas.openxmlformats.org/officeDocument/2006/relationships/tags" Target="../tags/tag680.xml"/><Relationship Id="rId1" Type="http://schemas.openxmlformats.org/officeDocument/2006/relationships/tags" Target="../tags/tag679.xml"/></Relationships>
</file>

<file path=ppt/slides/_rels/slide5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685.xml"/><Relationship Id="rId3" Type="http://schemas.openxmlformats.org/officeDocument/2006/relationships/image" Target="../media/image8.png"/><Relationship Id="rId2" Type="http://schemas.openxmlformats.org/officeDocument/2006/relationships/tags" Target="../tags/tag684.xml"/><Relationship Id="rId1" Type="http://schemas.openxmlformats.org/officeDocument/2006/relationships/tags" Target="../tags/tag683.xml"/></Relationships>
</file>

<file path=ppt/slides/_rels/slide54.xml.rels><?xml version="1.0" encoding="UTF-8" standalone="yes"?>
<Relationships xmlns="http://schemas.openxmlformats.org/package/2006/relationships"><Relationship Id="rId9" Type="http://schemas.openxmlformats.org/officeDocument/2006/relationships/tags" Target="../tags/tag694.xml"/><Relationship Id="rId8" Type="http://schemas.openxmlformats.org/officeDocument/2006/relationships/tags" Target="../tags/tag693.xml"/><Relationship Id="rId7" Type="http://schemas.openxmlformats.org/officeDocument/2006/relationships/tags" Target="../tags/tag692.xml"/><Relationship Id="rId6" Type="http://schemas.openxmlformats.org/officeDocument/2006/relationships/tags" Target="../tags/tag691.xml"/><Relationship Id="rId5" Type="http://schemas.openxmlformats.org/officeDocument/2006/relationships/tags" Target="../tags/tag690.xml"/><Relationship Id="rId43" Type="http://schemas.openxmlformats.org/officeDocument/2006/relationships/notesSlide" Target="../notesSlides/notesSlide54.xml"/><Relationship Id="rId42" Type="http://schemas.openxmlformats.org/officeDocument/2006/relationships/slideLayout" Target="../slideLayouts/slideLayout2.xml"/><Relationship Id="rId41" Type="http://schemas.openxmlformats.org/officeDocument/2006/relationships/tags" Target="../tags/tag726.xml"/><Relationship Id="rId40" Type="http://schemas.openxmlformats.org/officeDocument/2006/relationships/tags" Target="../tags/tag725.xml"/><Relationship Id="rId4" Type="http://schemas.openxmlformats.org/officeDocument/2006/relationships/tags" Target="../tags/tag689.xml"/><Relationship Id="rId39" Type="http://schemas.openxmlformats.org/officeDocument/2006/relationships/tags" Target="../tags/tag724.xml"/><Relationship Id="rId38" Type="http://schemas.openxmlformats.org/officeDocument/2006/relationships/tags" Target="../tags/tag723.xml"/><Relationship Id="rId37" Type="http://schemas.openxmlformats.org/officeDocument/2006/relationships/tags" Target="../tags/tag722.xml"/><Relationship Id="rId36" Type="http://schemas.openxmlformats.org/officeDocument/2006/relationships/tags" Target="../tags/tag721.xml"/><Relationship Id="rId35" Type="http://schemas.openxmlformats.org/officeDocument/2006/relationships/tags" Target="../tags/tag720.xml"/><Relationship Id="rId34" Type="http://schemas.openxmlformats.org/officeDocument/2006/relationships/tags" Target="../tags/tag719.xml"/><Relationship Id="rId33" Type="http://schemas.openxmlformats.org/officeDocument/2006/relationships/tags" Target="../tags/tag718.xml"/><Relationship Id="rId32" Type="http://schemas.openxmlformats.org/officeDocument/2006/relationships/tags" Target="../tags/tag717.xml"/><Relationship Id="rId31" Type="http://schemas.openxmlformats.org/officeDocument/2006/relationships/tags" Target="../tags/tag716.xml"/><Relationship Id="rId30" Type="http://schemas.openxmlformats.org/officeDocument/2006/relationships/tags" Target="../tags/tag715.xml"/><Relationship Id="rId3" Type="http://schemas.openxmlformats.org/officeDocument/2006/relationships/tags" Target="../tags/tag688.xml"/><Relationship Id="rId29" Type="http://schemas.openxmlformats.org/officeDocument/2006/relationships/tags" Target="../tags/tag714.xml"/><Relationship Id="rId28" Type="http://schemas.openxmlformats.org/officeDocument/2006/relationships/tags" Target="../tags/tag713.xml"/><Relationship Id="rId27" Type="http://schemas.openxmlformats.org/officeDocument/2006/relationships/tags" Target="../tags/tag712.xml"/><Relationship Id="rId26" Type="http://schemas.openxmlformats.org/officeDocument/2006/relationships/tags" Target="../tags/tag711.xml"/><Relationship Id="rId25" Type="http://schemas.openxmlformats.org/officeDocument/2006/relationships/tags" Target="../tags/tag710.xml"/><Relationship Id="rId24" Type="http://schemas.openxmlformats.org/officeDocument/2006/relationships/tags" Target="../tags/tag709.xml"/><Relationship Id="rId23" Type="http://schemas.openxmlformats.org/officeDocument/2006/relationships/tags" Target="../tags/tag708.xml"/><Relationship Id="rId22" Type="http://schemas.openxmlformats.org/officeDocument/2006/relationships/tags" Target="../tags/tag707.xml"/><Relationship Id="rId21" Type="http://schemas.openxmlformats.org/officeDocument/2006/relationships/tags" Target="../tags/tag706.xml"/><Relationship Id="rId20" Type="http://schemas.openxmlformats.org/officeDocument/2006/relationships/tags" Target="../tags/tag705.xml"/><Relationship Id="rId2" Type="http://schemas.openxmlformats.org/officeDocument/2006/relationships/tags" Target="../tags/tag687.xml"/><Relationship Id="rId19" Type="http://schemas.openxmlformats.org/officeDocument/2006/relationships/tags" Target="../tags/tag704.xml"/><Relationship Id="rId18" Type="http://schemas.openxmlformats.org/officeDocument/2006/relationships/tags" Target="../tags/tag703.xml"/><Relationship Id="rId17" Type="http://schemas.openxmlformats.org/officeDocument/2006/relationships/tags" Target="../tags/tag702.xml"/><Relationship Id="rId16" Type="http://schemas.openxmlformats.org/officeDocument/2006/relationships/tags" Target="../tags/tag701.xml"/><Relationship Id="rId15" Type="http://schemas.openxmlformats.org/officeDocument/2006/relationships/tags" Target="../tags/tag700.xml"/><Relationship Id="rId14" Type="http://schemas.openxmlformats.org/officeDocument/2006/relationships/tags" Target="../tags/tag699.xml"/><Relationship Id="rId13" Type="http://schemas.openxmlformats.org/officeDocument/2006/relationships/tags" Target="../tags/tag698.xml"/><Relationship Id="rId12" Type="http://schemas.openxmlformats.org/officeDocument/2006/relationships/tags" Target="../tags/tag697.xml"/><Relationship Id="rId11" Type="http://schemas.openxmlformats.org/officeDocument/2006/relationships/tags" Target="../tags/tag696.xml"/><Relationship Id="rId10" Type="http://schemas.openxmlformats.org/officeDocument/2006/relationships/tags" Target="../tags/tag695.xml"/><Relationship Id="rId1" Type="http://schemas.openxmlformats.org/officeDocument/2006/relationships/tags" Target="../tags/tag686.xml"/></Relationships>
</file>

<file path=ppt/slides/_rels/slide55.xml.rels><?xml version="1.0" encoding="UTF-8" standalone="yes"?>
<Relationships xmlns="http://schemas.openxmlformats.org/package/2006/relationships"><Relationship Id="rId9" Type="http://schemas.openxmlformats.org/officeDocument/2006/relationships/tags" Target="../tags/tag735.xml"/><Relationship Id="rId8" Type="http://schemas.openxmlformats.org/officeDocument/2006/relationships/tags" Target="../tags/tag734.xml"/><Relationship Id="rId7" Type="http://schemas.openxmlformats.org/officeDocument/2006/relationships/tags" Target="../tags/tag733.xml"/><Relationship Id="rId6" Type="http://schemas.openxmlformats.org/officeDocument/2006/relationships/tags" Target="../tags/tag732.xml"/><Relationship Id="rId5" Type="http://schemas.openxmlformats.org/officeDocument/2006/relationships/tags" Target="../tags/tag731.xml"/><Relationship Id="rId43" Type="http://schemas.openxmlformats.org/officeDocument/2006/relationships/notesSlide" Target="../notesSlides/notesSlide55.xml"/><Relationship Id="rId42" Type="http://schemas.openxmlformats.org/officeDocument/2006/relationships/slideLayout" Target="../slideLayouts/slideLayout2.xml"/><Relationship Id="rId41" Type="http://schemas.openxmlformats.org/officeDocument/2006/relationships/tags" Target="../tags/tag765.xml"/><Relationship Id="rId40" Type="http://schemas.openxmlformats.org/officeDocument/2006/relationships/tags" Target="../tags/tag764.xml"/><Relationship Id="rId4" Type="http://schemas.openxmlformats.org/officeDocument/2006/relationships/tags" Target="../tags/tag730.xml"/><Relationship Id="rId39" Type="http://schemas.openxmlformats.org/officeDocument/2006/relationships/tags" Target="../tags/tag763.xml"/><Relationship Id="rId38" Type="http://schemas.openxmlformats.org/officeDocument/2006/relationships/tags" Target="../tags/tag762.xml"/><Relationship Id="rId37" Type="http://schemas.openxmlformats.org/officeDocument/2006/relationships/tags" Target="../tags/tag761.xml"/><Relationship Id="rId36" Type="http://schemas.openxmlformats.org/officeDocument/2006/relationships/tags" Target="../tags/tag760.xml"/><Relationship Id="rId35" Type="http://schemas.openxmlformats.org/officeDocument/2006/relationships/tags" Target="../tags/tag759.xml"/><Relationship Id="rId34" Type="http://schemas.openxmlformats.org/officeDocument/2006/relationships/tags" Target="../tags/tag758.xml"/><Relationship Id="rId33" Type="http://schemas.openxmlformats.org/officeDocument/2006/relationships/tags" Target="../tags/tag757.xml"/><Relationship Id="rId32" Type="http://schemas.openxmlformats.org/officeDocument/2006/relationships/tags" Target="../tags/tag756.xml"/><Relationship Id="rId31" Type="http://schemas.openxmlformats.org/officeDocument/2006/relationships/tags" Target="../tags/tag755.xml"/><Relationship Id="rId30" Type="http://schemas.openxmlformats.org/officeDocument/2006/relationships/tags" Target="../tags/tag754.xml"/><Relationship Id="rId3" Type="http://schemas.openxmlformats.org/officeDocument/2006/relationships/tags" Target="../tags/tag729.xml"/><Relationship Id="rId29" Type="http://schemas.openxmlformats.org/officeDocument/2006/relationships/tags" Target="../tags/tag753.xml"/><Relationship Id="rId28" Type="http://schemas.openxmlformats.org/officeDocument/2006/relationships/tags" Target="../tags/tag752.xml"/><Relationship Id="rId27" Type="http://schemas.openxmlformats.org/officeDocument/2006/relationships/tags" Target="../tags/tag751.xml"/><Relationship Id="rId26" Type="http://schemas.openxmlformats.org/officeDocument/2006/relationships/tags" Target="../tags/tag750.xml"/><Relationship Id="rId25" Type="http://schemas.openxmlformats.org/officeDocument/2006/relationships/tags" Target="../tags/tag749.xml"/><Relationship Id="rId24" Type="http://schemas.openxmlformats.org/officeDocument/2006/relationships/tags" Target="../tags/tag748.xml"/><Relationship Id="rId23" Type="http://schemas.openxmlformats.org/officeDocument/2006/relationships/tags" Target="../tags/tag747.xml"/><Relationship Id="rId22" Type="http://schemas.openxmlformats.org/officeDocument/2006/relationships/tags" Target="../tags/tag746.xml"/><Relationship Id="rId21" Type="http://schemas.openxmlformats.org/officeDocument/2006/relationships/tags" Target="../tags/tag745.xml"/><Relationship Id="rId20" Type="http://schemas.openxmlformats.org/officeDocument/2006/relationships/image" Target="../media/image4.png"/><Relationship Id="rId2" Type="http://schemas.openxmlformats.org/officeDocument/2006/relationships/tags" Target="../tags/tag728.xml"/><Relationship Id="rId19" Type="http://schemas.openxmlformats.org/officeDocument/2006/relationships/tags" Target="../tags/tag744.xml"/><Relationship Id="rId18" Type="http://schemas.openxmlformats.org/officeDocument/2006/relationships/tags" Target="../tags/tag743.xml"/><Relationship Id="rId17" Type="http://schemas.openxmlformats.org/officeDocument/2006/relationships/tags" Target="../tags/tag742.xml"/><Relationship Id="rId16" Type="http://schemas.openxmlformats.org/officeDocument/2006/relationships/tags" Target="../tags/tag741.xml"/><Relationship Id="rId15" Type="http://schemas.openxmlformats.org/officeDocument/2006/relationships/image" Target="../media/image3.png"/><Relationship Id="rId14" Type="http://schemas.openxmlformats.org/officeDocument/2006/relationships/tags" Target="../tags/tag740.xml"/><Relationship Id="rId13" Type="http://schemas.openxmlformats.org/officeDocument/2006/relationships/tags" Target="../tags/tag739.xml"/><Relationship Id="rId12" Type="http://schemas.openxmlformats.org/officeDocument/2006/relationships/tags" Target="../tags/tag738.xml"/><Relationship Id="rId11" Type="http://schemas.openxmlformats.org/officeDocument/2006/relationships/tags" Target="../tags/tag737.xml"/><Relationship Id="rId10" Type="http://schemas.openxmlformats.org/officeDocument/2006/relationships/tags" Target="../tags/tag736.xml"/><Relationship Id="rId1" Type="http://schemas.openxmlformats.org/officeDocument/2006/relationships/tags" Target="../tags/tag727.xml"/></Relationships>
</file>

<file path=ppt/slides/_rels/slide56.xml.rels><?xml version="1.0" encoding="UTF-8" standalone="yes"?>
<Relationships xmlns="http://schemas.openxmlformats.org/package/2006/relationships"><Relationship Id="rId9" Type="http://schemas.openxmlformats.org/officeDocument/2006/relationships/tags" Target="../tags/tag774.xml"/><Relationship Id="rId8" Type="http://schemas.openxmlformats.org/officeDocument/2006/relationships/tags" Target="../tags/tag773.xml"/><Relationship Id="rId7" Type="http://schemas.openxmlformats.org/officeDocument/2006/relationships/tags" Target="../tags/tag772.xml"/><Relationship Id="rId6" Type="http://schemas.openxmlformats.org/officeDocument/2006/relationships/tags" Target="../tags/tag771.xml"/><Relationship Id="rId5" Type="http://schemas.openxmlformats.org/officeDocument/2006/relationships/tags" Target="../tags/tag770.xml"/><Relationship Id="rId4" Type="http://schemas.openxmlformats.org/officeDocument/2006/relationships/tags" Target="../tags/tag769.xml"/><Relationship Id="rId3" Type="http://schemas.openxmlformats.org/officeDocument/2006/relationships/tags" Target="../tags/tag768.xml"/><Relationship Id="rId2" Type="http://schemas.openxmlformats.org/officeDocument/2006/relationships/tags" Target="../tags/tag767.xml"/><Relationship Id="rId11" Type="http://schemas.openxmlformats.org/officeDocument/2006/relationships/notesSlide" Target="../notesSlides/notesSlide56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766.xml"/></Relationships>
</file>

<file path=ppt/slides/_rels/slide5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6.xml"/><Relationship Id="rId1" Type="http://schemas.openxmlformats.org/officeDocument/2006/relationships/tags" Target="../tags/tag775.xml"/></Relationships>
</file>

<file path=ppt/slides/_rels/slide5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8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781.xml"/><Relationship Id="rId4" Type="http://schemas.openxmlformats.org/officeDocument/2006/relationships/tags" Target="../tags/tag780.xml"/><Relationship Id="rId3" Type="http://schemas.openxmlformats.org/officeDocument/2006/relationships/tags" Target="../tags/tag779.xml"/><Relationship Id="rId2" Type="http://schemas.openxmlformats.org/officeDocument/2006/relationships/tags" Target="../tags/tag778.xml"/><Relationship Id="rId1" Type="http://schemas.openxmlformats.org/officeDocument/2006/relationships/tags" Target="../tags/tag777.xml"/></Relationships>
</file>

<file path=ppt/slides/_rels/slide59.xml.rels><?xml version="1.0" encoding="UTF-8" standalone="yes"?>
<Relationships xmlns="http://schemas.openxmlformats.org/package/2006/relationships"><Relationship Id="rId9" Type="http://schemas.openxmlformats.org/officeDocument/2006/relationships/tags" Target="../tags/tag790.xml"/><Relationship Id="rId8" Type="http://schemas.openxmlformats.org/officeDocument/2006/relationships/tags" Target="../tags/tag789.xml"/><Relationship Id="rId7" Type="http://schemas.openxmlformats.org/officeDocument/2006/relationships/tags" Target="../tags/tag788.xml"/><Relationship Id="rId6" Type="http://schemas.openxmlformats.org/officeDocument/2006/relationships/tags" Target="../tags/tag787.xml"/><Relationship Id="rId5" Type="http://schemas.openxmlformats.org/officeDocument/2006/relationships/tags" Target="../tags/tag786.xml"/><Relationship Id="rId4" Type="http://schemas.openxmlformats.org/officeDocument/2006/relationships/tags" Target="../tags/tag785.xml"/><Relationship Id="rId3" Type="http://schemas.openxmlformats.org/officeDocument/2006/relationships/tags" Target="../tags/tag784.xml"/><Relationship Id="rId28" Type="http://schemas.openxmlformats.org/officeDocument/2006/relationships/notesSlide" Target="../notesSlides/notesSlide59.xml"/><Relationship Id="rId27" Type="http://schemas.openxmlformats.org/officeDocument/2006/relationships/slideLayout" Target="../slideLayouts/slideLayout2.xml"/><Relationship Id="rId26" Type="http://schemas.openxmlformats.org/officeDocument/2006/relationships/tags" Target="../tags/tag807.xml"/><Relationship Id="rId25" Type="http://schemas.openxmlformats.org/officeDocument/2006/relationships/tags" Target="../tags/tag806.xml"/><Relationship Id="rId24" Type="http://schemas.openxmlformats.org/officeDocument/2006/relationships/tags" Target="../tags/tag805.xml"/><Relationship Id="rId23" Type="http://schemas.openxmlformats.org/officeDocument/2006/relationships/tags" Target="../tags/tag804.xml"/><Relationship Id="rId22" Type="http://schemas.openxmlformats.org/officeDocument/2006/relationships/tags" Target="../tags/tag803.xml"/><Relationship Id="rId21" Type="http://schemas.openxmlformats.org/officeDocument/2006/relationships/tags" Target="../tags/tag802.xml"/><Relationship Id="rId20" Type="http://schemas.openxmlformats.org/officeDocument/2006/relationships/tags" Target="../tags/tag801.xml"/><Relationship Id="rId2" Type="http://schemas.openxmlformats.org/officeDocument/2006/relationships/tags" Target="../tags/tag783.xml"/><Relationship Id="rId19" Type="http://schemas.openxmlformats.org/officeDocument/2006/relationships/tags" Target="../tags/tag800.xml"/><Relationship Id="rId18" Type="http://schemas.openxmlformats.org/officeDocument/2006/relationships/tags" Target="../tags/tag799.xml"/><Relationship Id="rId17" Type="http://schemas.openxmlformats.org/officeDocument/2006/relationships/tags" Target="../tags/tag798.xml"/><Relationship Id="rId16" Type="http://schemas.openxmlformats.org/officeDocument/2006/relationships/tags" Target="../tags/tag797.xml"/><Relationship Id="rId15" Type="http://schemas.openxmlformats.org/officeDocument/2006/relationships/tags" Target="../tags/tag796.xml"/><Relationship Id="rId14" Type="http://schemas.openxmlformats.org/officeDocument/2006/relationships/tags" Target="../tags/tag795.xml"/><Relationship Id="rId13" Type="http://schemas.openxmlformats.org/officeDocument/2006/relationships/tags" Target="../tags/tag794.xml"/><Relationship Id="rId12" Type="http://schemas.openxmlformats.org/officeDocument/2006/relationships/tags" Target="../tags/tag793.xml"/><Relationship Id="rId11" Type="http://schemas.openxmlformats.org/officeDocument/2006/relationships/tags" Target="../tags/tag792.xml"/><Relationship Id="rId10" Type="http://schemas.openxmlformats.org/officeDocument/2006/relationships/tags" Target="../tags/tag791.xml"/><Relationship Id="rId1" Type="http://schemas.openxmlformats.org/officeDocument/2006/relationships/tags" Target="../tags/tag78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60.xml.rels><?xml version="1.0" encoding="UTF-8" standalone="yes"?>
<Relationships xmlns="http://schemas.openxmlformats.org/package/2006/relationships"><Relationship Id="rId9" Type="http://schemas.openxmlformats.org/officeDocument/2006/relationships/tags" Target="../tags/tag816.xml"/><Relationship Id="rId8" Type="http://schemas.openxmlformats.org/officeDocument/2006/relationships/tags" Target="../tags/tag815.xml"/><Relationship Id="rId7" Type="http://schemas.openxmlformats.org/officeDocument/2006/relationships/tags" Target="../tags/tag814.xml"/><Relationship Id="rId6" Type="http://schemas.openxmlformats.org/officeDocument/2006/relationships/tags" Target="../tags/tag813.xml"/><Relationship Id="rId5" Type="http://schemas.openxmlformats.org/officeDocument/2006/relationships/tags" Target="../tags/tag812.xml"/><Relationship Id="rId4" Type="http://schemas.openxmlformats.org/officeDocument/2006/relationships/tags" Target="../tags/tag811.xml"/><Relationship Id="rId39" Type="http://schemas.openxmlformats.org/officeDocument/2006/relationships/notesSlide" Target="../notesSlides/notesSlide60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844.xml"/><Relationship Id="rId36" Type="http://schemas.openxmlformats.org/officeDocument/2006/relationships/tags" Target="../tags/tag843.xml"/><Relationship Id="rId35" Type="http://schemas.openxmlformats.org/officeDocument/2006/relationships/tags" Target="../tags/tag842.xml"/><Relationship Id="rId34" Type="http://schemas.openxmlformats.org/officeDocument/2006/relationships/tags" Target="../tags/tag841.xml"/><Relationship Id="rId33" Type="http://schemas.openxmlformats.org/officeDocument/2006/relationships/tags" Target="../tags/tag840.xml"/><Relationship Id="rId32" Type="http://schemas.openxmlformats.org/officeDocument/2006/relationships/tags" Target="../tags/tag839.xml"/><Relationship Id="rId31" Type="http://schemas.openxmlformats.org/officeDocument/2006/relationships/tags" Target="../tags/tag838.xml"/><Relationship Id="rId30" Type="http://schemas.openxmlformats.org/officeDocument/2006/relationships/tags" Target="../tags/tag837.xml"/><Relationship Id="rId3" Type="http://schemas.openxmlformats.org/officeDocument/2006/relationships/tags" Target="../tags/tag810.xml"/><Relationship Id="rId29" Type="http://schemas.openxmlformats.org/officeDocument/2006/relationships/tags" Target="../tags/tag836.xml"/><Relationship Id="rId28" Type="http://schemas.openxmlformats.org/officeDocument/2006/relationships/tags" Target="../tags/tag835.xml"/><Relationship Id="rId27" Type="http://schemas.openxmlformats.org/officeDocument/2006/relationships/tags" Target="../tags/tag834.xml"/><Relationship Id="rId26" Type="http://schemas.openxmlformats.org/officeDocument/2006/relationships/tags" Target="../tags/tag833.xml"/><Relationship Id="rId25" Type="http://schemas.openxmlformats.org/officeDocument/2006/relationships/tags" Target="../tags/tag832.xml"/><Relationship Id="rId24" Type="http://schemas.openxmlformats.org/officeDocument/2006/relationships/tags" Target="../tags/tag831.xml"/><Relationship Id="rId23" Type="http://schemas.openxmlformats.org/officeDocument/2006/relationships/tags" Target="../tags/tag830.xml"/><Relationship Id="rId22" Type="http://schemas.openxmlformats.org/officeDocument/2006/relationships/tags" Target="../tags/tag829.xml"/><Relationship Id="rId21" Type="http://schemas.openxmlformats.org/officeDocument/2006/relationships/tags" Target="../tags/tag828.xml"/><Relationship Id="rId20" Type="http://schemas.openxmlformats.org/officeDocument/2006/relationships/tags" Target="../tags/tag827.xml"/><Relationship Id="rId2" Type="http://schemas.openxmlformats.org/officeDocument/2006/relationships/tags" Target="../tags/tag809.xml"/><Relationship Id="rId19" Type="http://schemas.openxmlformats.org/officeDocument/2006/relationships/tags" Target="../tags/tag826.xml"/><Relationship Id="rId18" Type="http://schemas.openxmlformats.org/officeDocument/2006/relationships/tags" Target="../tags/tag825.xml"/><Relationship Id="rId17" Type="http://schemas.openxmlformats.org/officeDocument/2006/relationships/tags" Target="../tags/tag824.xml"/><Relationship Id="rId16" Type="http://schemas.openxmlformats.org/officeDocument/2006/relationships/tags" Target="../tags/tag823.xml"/><Relationship Id="rId15" Type="http://schemas.openxmlformats.org/officeDocument/2006/relationships/tags" Target="../tags/tag822.xml"/><Relationship Id="rId14" Type="http://schemas.openxmlformats.org/officeDocument/2006/relationships/tags" Target="../tags/tag821.xml"/><Relationship Id="rId13" Type="http://schemas.openxmlformats.org/officeDocument/2006/relationships/tags" Target="../tags/tag820.xml"/><Relationship Id="rId12" Type="http://schemas.openxmlformats.org/officeDocument/2006/relationships/tags" Target="../tags/tag819.xml"/><Relationship Id="rId11" Type="http://schemas.openxmlformats.org/officeDocument/2006/relationships/tags" Target="../tags/tag818.xml"/><Relationship Id="rId10" Type="http://schemas.openxmlformats.org/officeDocument/2006/relationships/tags" Target="../tags/tag817.xml"/><Relationship Id="rId1" Type="http://schemas.openxmlformats.org/officeDocument/2006/relationships/tags" Target="../tags/tag808.xml"/></Relationships>
</file>

<file path=ppt/slides/_rels/slide6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46.xml"/><Relationship Id="rId1" Type="http://schemas.openxmlformats.org/officeDocument/2006/relationships/tags" Target="../tags/tag845.xml"/></Relationships>
</file>

<file path=ppt/slides/_rels/slide6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48.xml"/><Relationship Id="rId1" Type="http://schemas.openxmlformats.org/officeDocument/2006/relationships/tags" Target="../tags/tag847.xml"/></Relationships>
</file>

<file path=ppt/slides/_rels/slide6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50.xml"/><Relationship Id="rId1" Type="http://schemas.openxmlformats.org/officeDocument/2006/relationships/tags" Target="../tags/tag849.xml"/></Relationships>
</file>

<file path=ppt/slides/_rels/slide6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4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53.xml"/><Relationship Id="rId3" Type="http://schemas.openxmlformats.org/officeDocument/2006/relationships/image" Target="../media/image9.jpeg"/><Relationship Id="rId2" Type="http://schemas.openxmlformats.org/officeDocument/2006/relationships/tags" Target="../tags/tag852.xml"/><Relationship Id="rId1" Type="http://schemas.openxmlformats.org/officeDocument/2006/relationships/tags" Target="../tags/tag851.xml"/></Relationships>
</file>

<file path=ppt/slides/_rels/slide6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55.xml"/><Relationship Id="rId1" Type="http://schemas.openxmlformats.org/officeDocument/2006/relationships/tags" Target="../tags/tag854.xml"/></Relationships>
</file>

<file path=ppt/slides/_rels/slide6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57.xml"/><Relationship Id="rId1" Type="http://schemas.openxmlformats.org/officeDocument/2006/relationships/tags" Target="../tags/tag856.xml"/></Relationships>
</file>

<file path=ppt/slides/_rels/slide67.xml.rels><?xml version="1.0" encoding="UTF-8" standalone="yes"?>
<Relationships xmlns="http://schemas.openxmlformats.org/package/2006/relationships"><Relationship Id="rId9" Type="http://schemas.openxmlformats.org/officeDocument/2006/relationships/tags" Target="../tags/tag866.xml"/><Relationship Id="rId8" Type="http://schemas.openxmlformats.org/officeDocument/2006/relationships/tags" Target="../tags/tag865.xml"/><Relationship Id="rId7" Type="http://schemas.openxmlformats.org/officeDocument/2006/relationships/tags" Target="../tags/tag864.xml"/><Relationship Id="rId6" Type="http://schemas.openxmlformats.org/officeDocument/2006/relationships/tags" Target="../tags/tag863.xml"/><Relationship Id="rId5" Type="http://schemas.openxmlformats.org/officeDocument/2006/relationships/tags" Target="../tags/tag862.xml"/><Relationship Id="rId4" Type="http://schemas.openxmlformats.org/officeDocument/2006/relationships/tags" Target="../tags/tag861.xml"/><Relationship Id="rId3" Type="http://schemas.openxmlformats.org/officeDocument/2006/relationships/tags" Target="../tags/tag860.xml"/><Relationship Id="rId20" Type="http://schemas.openxmlformats.org/officeDocument/2006/relationships/notesSlide" Target="../notesSlides/notesSlide67.xml"/><Relationship Id="rId2" Type="http://schemas.openxmlformats.org/officeDocument/2006/relationships/tags" Target="../tags/tag859.xml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875.xml"/><Relationship Id="rId17" Type="http://schemas.openxmlformats.org/officeDocument/2006/relationships/tags" Target="../tags/tag874.xml"/><Relationship Id="rId16" Type="http://schemas.openxmlformats.org/officeDocument/2006/relationships/tags" Target="../tags/tag873.xml"/><Relationship Id="rId15" Type="http://schemas.openxmlformats.org/officeDocument/2006/relationships/tags" Target="../tags/tag872.xml"/><Relationship Id="rId14" Type="http://schemas.openxmlformats.org/officeDocument/2006/relationships/tags" Target="../tags/tag871.xml"/><Relationship Id="rId13" Type="http://schemas.openxmlformats.org/officeDocument/2006/relationships/tags" Target="../tags/tag870.xml"/><Relationship Id="rId12" Type="http://schemas.openxmlformats.org/officeDocument/2006/relationships/tags" Target="../tags/tag869.xml"/><Relationship Id="rId11" Type="http://schemas.openxmlformats.org/officeDocument/2006/relationships/tags" Target="../tags/tag868.xml"/><Relationship Id="rId10" Type="http://schemas.openxmlformats.org/officeDocument/2006/relationships/tags" Target="../tags/tag867.xml"/><Relationship Id="rId1" Type="http://schemas.openxmlformats.org/officeDocument/2006/relationships/tags" Target="../tags/tag858.xml"/></Relationships>
</file>

<file path=ppt/slides/_rels/slide68.xml.rels><?xml version="1.0" encoding="UTF-8" standalone="yes"?>
<Relationships xmlns="http://schemas.openxmlformats.org/package/2006/relationships"><Relationship Id="rId9" Type="http://schemas.openxmlformats.org/officeDocument/2006/relationships/tags" Target="../tags/tag884.xml"/><Relationship Id="rId8" Type="http://schemas.openxmlformats.org/officeDocument/2006/relationships/tags" Target="../tags/tag883.xml"/><Relationship Id="rId7" Type="http://schemas.openxmlformats.org/officeDocument/2006/relationships/tags" Target="../tags/tag882.xml"/><Relationship Id="rId6" Type="http://schemas.openxmlformats.org/officeDocument/2006/relationships/tags" Target="../tags/tag881.xml"/><Relationship Id="rId5" Type="http://schemas.openxmlformats.org/officeDocument/2006/relationships/tags" Target="../tags/tag880.xml"/><Relationship Id="rId4" Type="http://schemas.openxmlformats.org/officeDocument/2006/relationships/tags" Target="../tags/tag879.xml"/><Relationship Id="rId3" Type="http://schemas.openxmlformats.org/officeDocument/2006/relationships/tags" Target="../tags/tag878.xml"/><Relationship Id="rId2" Type="http://schemas.openxmlformats.org/officeDocument/2006/relationships/tags" Target="../tags/tag877.xml"/><Relationship Id="rId19" Type="http://schemas.openxmlformats.org/officeDocument/2006/relationships/notesSlide" Target="../notesSlides/notesSlide68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892.xml"/><Relationship Id="rId16" Type="http://schemas.openxmlformats.org/officeDocument/2006/relationships/tags" Target="../tags/tag891.xml"/><Relationship Id="rId15" Type="http://schemas.openxmlformats.org/officeDocument/2006/relationships/tags" Target="../tags/tag890.xml"/><Relationship Id="rId14" Type="http://schemas.openxmlformats.org/officeDocument/2006/relationships/tags" Target="../tags/tag889.xml"/><Relationship Id="rId13" Type="http://schemas.openxmlformats.org/officeDocument/2006/relationships/tags" Target="../tags/tag888.xml"/><Relationship Id="rId12" Type="http://schemas.openxmlformats.org/officeDocument/2006/relationships/tags" Target="../tags/tag887.xml"/><Relationship Id="rId11" Type="http://schemas.openxmlformats.org/officeDocument/2006/relationships/tags" Target="../tags/tag886.xml"/><Relationship Id="rId10" Type="http://schemas.openxmlformats.org/officeDocument/2006/relationships/tags" Target="../tags/tag885.xml"/><Relationship Id="rId1" Type="http://schemas.openxmlformats.org/officeDocument/2006/relationships/tags" Target="../tags/tag876.xml"/></Relationships>
</file>

<file path=ppt/slides/_rels/slide69.xml.rels><?xml version="1.0" encoding="UTF-8" standalone="yes"?>
<Relationships xmlns="http://schemas.openxmlformats.org/package/2006/relationships"><Relationship Id="rId9" Type="http://schemas.openxmlformats.org/officeDocument/2006/relationships/tags" Target="../tags/tag901.xml"/><Relationship Id="rId8" Type="http://schemas.openxmlformats.org/officeDocument/2006/relationships/tags" Target="../tags/tag900.xml"/><Relationship Id="rId7" Type="http://schemas.openxmlformats.org/officeDocument/2006/relationships/tags" Target="../tags/tag899.xml"/><Relationship Id="rId6" Type="http://schemas.openxmlformats.org/officeDocument/2006/relationships/tags" Target="../tags/tag898.xml"/><Relationship Id="rId5" Type="http://schemas.openxmlformats.org/officeDocument/2006/relationships/tags" Target="../tags/tag897.xml"/><Relationship Id="rId4" Type="http://schemas.openxmlformats.org/officeDocument/2006/relationships/tags" Target="../tags/tag896.xml"/><Relationship Id="rId3" Type="http://schemas.openxmlformats.org/officeDocument/2006/relationships/tags" Target="../tags/tag895.xml"/><Relationship Id="rId2" Type="http://schemas.openxmlformats.org/officeDocument/2006/relationships/tags" Target="../tags/tag894.xml"/><Relationship Id="rId11" Type="http://schemas.openxmlformats.org/officeDocument/2006/relationships/notesSlide" Target="../notesSlides/notesSlide69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89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tags" Target="../tags/tag67.xml"/></Relationships>
</file>

<file path=ppt/slides/_rels/slide7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0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904.xml"/><Relationship Id="rId2" Type="http://schemas.openxmlformats.org/officeDocument/2006/relationships/tags" Target="../tags/tag903.xml"/><Relationship Id="rId1" Type="http://schemas.openxmlformats.org/officeDocument/2006/relationships/tags" Target="../tags/tag902.xml"/></Relationships>
</file>

<file path=ppt/slides/_rels/slide7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907.xml"/><Relationship Id="rId2" Type="http://schemas.openxmlformats.org/officeDocument/2006/relationships/tags" Target="../tags/tag906.xml"/><Relationship Id="rId1" Type="http://schemas.openxmlformats.org/officeDocument/2006/relationships/tags" Target="../tags/tag905.xml"/></Relationships>
</file>

<file path=ppt/slides/_rels/slide7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910.xml"/><Relationship Id="rId2" Type="http://schemas.openxmlformats.org/officeDocument/2006/relationships/tags" Target="../tags/tag909.xml"/><Relationship Id="rId1" Type="http://schemas.openxmlformats.org/officeDocument/2006/relationships/tags" Target="../tags/tag908.xml"/></Relationships>
</file>

<file path=ppt/slides/_rels/slide7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913.xml"/><Relationship Id="rId2" Type="http://schemas.openxmlformats.org/officeDocument/2006/relationships/tags" Target="../tags/tag912.xml"/><Relationship Id="rId1" Type="http://schemas.openxmlformats.org/officeDocument/2006/relationships/tags" Target="../tags/tag911.xml"/></Relationships>
</file>

<file path=ppt/slides/_rels/slide7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916.xml"/><Relationship Id="rId2" Type="http://schemas.openxmlformats.org/officeDocument/2006/relationships/tags" Target="../tags/tag915.xml"/><Relationship Id="rId1" Type="http://schemas.openxmlformats.org/officeDocument/2006/relationships/tags" Target="../tags/tag914.xml"/></Relationships>
</file>

<file path=ppt/slides/_rels/slide7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20.xml"/><Relationship Id="rId3" Type="http://schemas.openxmlformats.org/officeDocument/2006/relationships/tags" Target="../tags/tag919.xml"/><Relationship Id="rId2" Type="http://schemas.openxmlformats.org/officeDocument/2006/relationships/tags" Target="../tags/tag918.xml"/><Relationship Id="rId1" Type="http://schemas.openxmlformats.org/officeDocument/2006/relationships/tags" Target="../tags/tag917.xml"/></Relationships>
</file>

<file path=ppt/slides/_rels/slide7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6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922.xml"/><Relationship Id="rId2" Type="http://schemas.openxmlformats.org/officeDocument/2006/relationships/image" Target="../media/image10.png"/><Relationship Id="rId1" Type="http://schemas.openxmlformats.org/officeDocument/2006/relationships/tags" Target="../tags/tag921.xml"/></Relationships>
</file>

<file path=ppt/slides/_rels/slide7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24.xml"/><Relationship Id="rId1" Type="http://schemas.openxmlformats.org/officeDocument/2006/relationships/tags" Target="../tags/tag923.xml"/></Relationships>
</file>

<file path=ppt/slides/_rels/slide7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8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26.xml"/><Relationship Id="rId1" Type="http://schemas.openxmlformats.org/officeDocument/2006/relationships/tags" Target="../tags/tag925.xml"/></Relationships>
</file>

<file path=ppt/slides/_rels/slide7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28.xml"/><Relationship Id="rId1" Type="http://schemas.openxmlformats.org/officeDocument/2006/relationships/tags" Target="../tags/tag927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/Relationships>
</file>

<file path=ppt/slides/_rels/slide8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0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931.xml"/><Relationship Id="rId2" Type="http://schemas.openxmlformats.org/officeDocument/2006/relationships/tags" Target="../tags/tag930.xml"/><Relationship Id="rId1" Type="http://schemas.openxmlformats.org/officeDocument/2006/relationships/tags" Target="../tags/tag929.xml"/></Relationships>
</file>

<file path=ppt/slides/_rels/slide8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934.xml"/><Relationship Id="rId2" Type="http://schemas.openxmlformats.org/officeDocument/2006/relationships/tags" Target="../tags/tag933.xml"/><Relationship Id="rId1" Type="http://schemas.openxmlformats.org/officeDocument/2006/relationships/tags" Target="../tags/tag932.xml"/></Relationships>
</file>

<file path=ppt/slides/_rels/slide8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36.xml"/><Relationship Id="rId1" Type="http://schemas.openxmlformats.org/officeDocument/2006/relationships/tags" Target="../tags/tag935.xml"/></Relationships>
</file>

<file path=ppt/slides/_rels/slide8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38.xml"/><Relationship Id="rId1" Type="http://schemas.openxmlformats.org/officeDocument/2006/relationships/tags" Target="../tags/tag937.xml"/></Relationships>
</file>

<file path=ppt/slides/_rels/slide8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4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40.xml"/><Relationship Id="rId1" Type="http://schemas.openxmlformats.org/officeDocument/2006/relationships/tags" Target="../tags/tag939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9712960" y="-2204720"/>
            <a:ext cx="11268075" cy="11268075"/>
          </a:xfrm>
          <a:prstGeom prst="ellipse">
            <a:avLst/>
          </a:prstGeom>
          <a:solidFill>
            <a:srgbClr val="9C0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: 空心 9"/>
          <p:cNvSpPr/>
          <p:nvPr/>
        </p:nvSpPr>
        <p:spPr>
          <a:xfrm>
            <a:off x="571500" y="6216650"/>
            <a:ext cx="1282700" cy="1282700"/>
          </a:xfrm>
          <a:prstGeom prst="donut">
            <a:avLst>
              <a:gd name="adj" fmla="val 17079"/>
            </a:avLst>
          </a:prstGeom>
          <a:solidFill>
            <a:srgbClr val="9C0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533368" y="-314812"/>
            <a:ext cx="584775" cy="58477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34036" y="2450322"/>
            <a:ext cx="8754538" cy="1567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800" b="1" spc="3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rPr>
              <a:t>操作系统</a:t>
            </a:r>
            <a:endParaRPr lang="zh-CN" altLang="en-US" sz="4800" b="1" spc="3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3200" b="1" spc="3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rPr>
              <a:t>主存储器分配原理与设计（</a:t>
            </a:r>
            <a:r>
              <a:rPr lang="en-US" altLang="zh-CN" sz="3200" b="1" spc="3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rPr>
              <a:t>4</a:t>
            </a:r>
            <a:r>
              <a:rPr lang="zh-CN" altLang="en-US" sz="3200" b="1" spc="3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rPr>
              <a:t>学时）</a:t>
            </a:r>
            <a:endParaRPr lang="zh-CN" altLang="en-US" sz="3200" b="1" spc="3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53" name="矩形: 圆角 52"/>
          <p:cNvSpPr/>
          <p:nvPr/>
        </p:nvSpPr>
        <p:spPr>
          <a:xfrm>
            <a:off x="1966595" y="4857750"/>
            <a:ext cx="2438400" cy="405130"/>
          </a:xfrm>
          <a:prstGeom prst="roundRect">
            <a:avLst>
              <a:gd name="adj" fmla="val 50000"/>
            </a:avLst>
          </a:prstGeom>
          <a:solidFill>
            <a:srgbClr val="9C0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2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主讲人</a:t>
            </a:r>
            <a:r>
              <a:rPr sz="2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：</a:t>
            </a:r>
            <a:r>
              <a:rPr lang="zh-CN" sz="2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潘润宇</a:t>
            </a:r>
            <a:endParaRPr lang="zh-CN" sz="2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56" name="矩形: 圆角 55"/>
          <p:cNvSpPr/>
          <p:nvPr/>
        </p:nvSpPr>
        <p:spPr>
          <a:xfrm>
            <a:off x="4633595" y="4857750"/>
            <a:ext cx="3055620" cy="405130"/>
          </a:xfrm>
          <a:prstGeom prst="roundRect">
            <a:avLst>
              <a:gd name="adj" fmla="val 50000"/>
            </a:avLst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时间：</a:t>
            </a:r>
            <a:r>
              <a:rPr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202</a:t>
            </a: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3</a:t>
            </a:r>
            <a:r>
              <a:rPr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年</a:t>
            </a:r>
            <a:r>
              <a:rPr lang="zh-CN"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春</a:t>
            </a:r>
            <a:r>
              <a:rPr lang="zh-CN" altLang="en-US"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季</a:t>
            </a:r>
            <a:r>
              <a:rPr lang="zh-CN" altLang="en-US"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学期</a:t>
            </a:r>
            <a:endParaRPr lang="zh-CN" altLang="en-US" sz="2000" b="1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276860" y="429895"/>
            <a:ext cx="3893820" cy="102870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5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7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1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2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5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6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7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6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8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8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sp>
        <p:nvSpPr>
          <p:cNvPr id="57" name="文本框 56"/>
          <p:cNvSpPr txBox="1"/>
          <p:nvPr/>
        </p:nvSpPr>
        <p:spPr>
          <a:xfrm>
            <a:off x="1367155" y="4196715"/>
            <a:ext cx="66681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b="1">
                <a:solidFill>
                  <a:srgbClr val="9C0B15"/>
                </a:solidFill>
                <a:latin typeface="华文楷体" panose="02010600040101010101" charset="-122"/>
                <a:ea typeface="华文楷体" panose="02010600040101010101" charset="-122"/>
              </a:rPr>
              <a:t>千载文脉凝风骨，根植山大盛芳华</a:t>
            </a:r>
            <a:endParaRPr lang="zh-CN" altLang="en-US" b="1">
              <a:solidFill>
                <a:srgbClr val="9C0B15"/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15454" t="16281" r="18136" b="20815"/>
          <a:stretch>
            <a:fillRect/>
          </a:stretch>
        </p:blipFill>
        <p:spPr>
          <a:xfrm>
            <a:off x="7983855" y="0"/>
            <a:ext cx="1918335" cy="1744345"/>
          </a:xfrm>
          <a:prstGeom prst="ellipse">
            <a:avLst/>
          </a:prstGeom>
        </p:spPr>
      </p:pic>
    </p:spTree>
    <p:custDataLst>
      <p:tags r:id="rId2"/>
    </p:custData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如何</a:t>
            </a:r>
            <a:r>
              <a:rPr lang="zh-CN" sz="2000" b="1">
                <a:solidFill>
                  <a:srgbClr val="9C0B15"/>
                </a:solidFill>
              </a:rPr>
              <a:t>分配堆中内存</a:t>
            </a:r>
            <a:r>
              <a:rPr lang="zh-CN" altLang="en-US" sz="2000" b="1">
                <a:solidFill>
                  <a:srgbClr val="9C0B15"/>
                </a:solidFill>
              </a:rPr>
              <a:t>？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指导思想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/>
              <a:t>保障分配的</a:t>
            </a:r>
            <a:r>
              <a:rPr lang="zh-CN" altLang="en-US" sz="2000">
                <a:solidFill>
                  <a:srgbClr val="9C0B15"/>
                </a:solidFill>
              </a:rPr>
              <a:t>效率</a:t>
            </a:r>
            <a:r>
              <a:rPr lang="zh-CN" sz="2000"/>
              <a:t>，不浪费内存。</a:t>
            </a:r>
            <a:endParaRPr lang="zh-CN" sz="2000"/>
          </a:p>
          <a:p>
            <a:pPr algn="l">
              <a:buClrTx/>
              <a:buSzTx/>
              <a:buFontTx/>
            </a:pPr>
            <a:endParaRPr 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离线分配法</a:t>
            </a:r>
            <a:r>
              <a:rPr lang="en-US" altLang="zh-CN" sz="2000"/>
              <a:t>	</a:t>
            </a:r>
            <a:r>
              <a:rPr lang="zh-CN" altLang="en-US" sz="2000"/>
              <a:t>如果我们知道每一次请求的大小以及其分配和释放时间，原则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上我们可以</a:t>
            </a:r>
            <a:r>
              <a:rPr lang="zh-CN" altLang="en-US" sz="2000">
                <a:solidFill>
                  <a:srgbClr val="9C0B15"/>
                </a:solidFill>
              </a:rPr>
              <a:t>设计出一个算法来</a:t>
            </a:r>
            <a:r>
              <a:rPr lang="zh-CN" altLang="en-US" sz="2000"/>
              <a:t>，它能用最小的堆</a:t>
            </a:r>
            <a:r>
              <a:rPr lang="zh-CN" altLang="en-US" sz="2000">
                <a:solidFill>
                  <a:srgbClr val="9C0B15"/>
                </a:solidFill>
              </a:rPr>
              <a:t>满足某个分配</a:t>
            </a:r>
            <a:r>
              <a:rPr lang="zh-CN" altLang="en-US" sz="2000"/>
              <a:t>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这是最理想的情况。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问题一</a:t>
            </a:r>
            <a:r>
              <a:rPr lang="en-US" altLang="zh-CN" sz="2000"/>
              <a:t>		</a:t>
            </a:r>
            <a:r>
              <a:rPr lang="zh-CN" altLang="en-US" sz="2000"/>
              <a:t>假设太强。应用程序事先要分配多少内存，往往是不可预知的，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因此这个算法没法实现。因此，内存分配算法也是一个在线算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法。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问题二</a:t>
            </a:r>
            <a:r>
              <a:rPr lang="en-US" altLang="zh-CN" sz="2000"/>
              <a:t>		</a:t>
            </a:r>
            <a:r>
              <a:rPr lang="zh-CN" altLang="en-US" sz="2000"/>
              <a:t>即便请求的大小和分配与释放顺序是已知的，我们目前也不知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道这个算法能否在多项式时间实现。可以证明，离线的动态内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存分配的</a:t>
            </a:r>
            <a:r>
              <a:rPr lang="zh-CN" altLang="en-US" sz="2000">
                <a:solidFill>
                  <a:srgbClr val="9C0B15"/>
                </a:solidFill>
              </a:rPr>
              <a:t>判定版本是一个NP完全问题</a:t>
            </a:r>
            <a:r>
              <a:rPr lang="zh-CN" altLang="en-US" sz="2000"/>
              <a:t>，因为（</a:t>
            </a:r>
            <a:r>
              <a:rPr lang="en-US" altLang="zh-CN" sz="2000"/>
              <a:t>1</a:t>
            </a:r>
            <a:r>
              <a:rPr lang="zh-CN" altLang="en-US" sz="2000"/>
              <a:t>）它</a:t>
            </a:r>
            <a:r>
              <a:rPr lang="zh-CN" sz="2000"/>
              <a:t>的解可以在</a:t>
            </a:r>
            <a:r>
              <a:rPr lang="en-US" altLang="zh-CN" sz="2000">
                <a:sym typeface="+mn-ea"/>
              </a:rPr>
              <a:t>		</a:t>
            </a:r>
            <a:r>
              <a:rPr lang="zh-CN" sz="2000"/>
              <a:t>多项式时间内检验</a:t>
            </a:r>
            <a:r>
              <a:rPr lang="zh-CN" altLang="en-US" sz="2000"/>
              <a:t>，（</a:t>
            </a:r>
            <a:r>
              <a:rPr lang="en-US" altLang="zh-CN" sz="2000"/>
              <a:t>2</a:t>
            </a:r>
            <a:r>
              <a:rPr lang="zh-CN" altLang="en-US" sz="2000"/>
              <a:t>）它可以归约到图的顶点着色。其</a:t>
            </a:r>
            <a:r>
              <a:rPr lang="zh-CN" altLang="en-US" sz="2000">
                <a:solidFill>
                  <a:srgbClr val="9C0B15"/>
                </a:solidFill>
              </a:rPr>
              <a:t>最优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化版本是一个NP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难问题</a:t>
            </a:r>
            <a:r>
              <a:rPr lang="zh-CN" altLang="en-US" sz="2000"/>
              <a:t>，因为不好检验它的解是否是最小的。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存在的意义</a:t>
            </a:r>
            <a:r>
              <a:rPr lang="en-US" altLang="zh-CN" sz="2000"/>
              <a:t>	</a:t>
            </a:r>
            <a:r>
              <a:rPr lang="zh-CN" altLang="en-US" sz="2000"/>
              <a:t>对这个最优算法虽然</a:t>
            </a:r>
            <a:r>
              <a:rPr lang="zh-CN" altLang="en-US" sz="2000">
                <a:solidFill>
                  <a:srgbClr val="9C0B15"/>
                </a:solidFill>
              </a:rPr>
              <a:t>没法实现</a:t>
            </a:r>
            <a:r>
              <a:rPr lang="zh-CN" altLang="en-US" sz="2000"/>
              <a:t>，但仍然是有意义的，它代表了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一种</a:t>
            </a:r>
            <a:r>
              <a:rPr lang="zh-CN" altLang="en-US" sz="2000">
                <a:solidFill>
                  <a:srgbClr val="9C0B15"/>
                </a:solidFill>
              </a:rPr>
              <a:t>值得追求的理想</a:t>
            </a:r>
            <a:r>
              <a:rPr lang="zh-CN" altLang="en-US" sz="2000"/>
              <a:t>。所有的内存分配算法都要向这个目标努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力：用尽量少的堆满足</a:t>
            </a:r>
            <a:r>
              <a:rPr lang="zh-CN" altLang="en-US" sz="2000">
                <a:solidFill>
                  <a:srgbClr val="9C0B15"/>
                </a:solidFill>
              </a:rPr>
              <a:t>尽量复杂的分配</a:t>
            </a:r>
            <a:r>
              <a:rPr lang="zh-CN" altLang="en-US" sz="2000"/>
              <a:t>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/>
              <p:cNvSpPr txBox="1"/>
              <p:nvPr/>
            </p:nvSpPr>
            <p:spPr>
              <a:xfrm>
                <a:off x="333375" y="166370"/>
                <a:ext cx="9121140" cy="6554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2000" b="1">
                    <a:solidFill>
                      <a:srgbClr val="9C0B15"/>
                    </a:solidFill>
                  </a:rPr>
                  <a:t>在线算法的竞争比</a:t>
                </a:r>
                <a:endParaRPr lang="zh-CN" altLang="en-US" sz="2000" b="1">
                  <a:solidFill>
                    <a:srgbClr val="9C0B15"/>
                  </a:solidFill>
                </a:endParaRPr>
              </a:p>
              <a:p>
                <a:endParaRPr lang="zh-CN" altLang="en-US" sz="2000"/>
              </a:p>
              <a:p>
                <a:pPr algn="l">
                  <a:buClrTx/>
                  <a:buSzTx/>
                  <a:buFontTx/>
                </a:pPr>
                <a:r>
                  <a:rPr lang="zh-CN" altLang="en-US" sz="2000" b="1">
                    <a:solidFill>
                      <a:srgbClr val="9C0B15"/>
                    </a:solidFill>
                  </a:rPr>
                  <a:t>竞争比</a:t>
                </a:r>
                <a:r>
                  <a:rPr lang="en-US" altLang="zh-CN" sz="2000" b="1">
                    <a:solidFill>
                      <a:srgbClr val="9C0B15"/>
                    </a:solidFill>
                  </a:rPr>
                  <a:t>		</a:t>
                </a:r>
                <a:r>
                  <a:rPr lang="zh-CN" altLang="en-US" sz="2000"/>
                  <a:t>对于某种测量结果好坏的</a:t>
                </a:r>
                <a:r>
                  <a:rPr lang="zh-CN" altLang="en-US" sz="2000">
                    <a:solidFill>
                      <a:srgbClr val="9C0B15"/>
                    </a:solidFill>
                  </a:rPr>
                  <a:t>负向指标S（</a:t>
                </a:r>
                <a:r>
                  <a:rPr lang="en-US" altLang="zh-CN" sz="2000">
                    <a:solidFill>
                      <a:srgbClr val="9C0B15"/>
                    </a:solidFill>
                  </a:rPr>
                  <a:t>S</a:t>
                </a:r>
                <a:r>
                  <a:rPr lang="zh-CN" altLang="en-US" sz="2000">
                    <a:solidFill>
                      <a:srgbClr val="9C0B15"/>
                    </a:solidFill>
                  </a:rPr>
                  <a:t>越大越不利）</a:t>
                </a:r>
                <a:r>
                  <a:rPr lang="zh-CN" altLang="en-US" sz="2000"/>
                  <a:t>，</a:t>
                </a:r>
                <a:r>
                  <a:rPr lang="zh-CN" altLang="en-US" sz="2000">
                    <a:sym typeface="+mn-ea"/>
                  </a:rPr>
                  <a:t>对于任何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一个输入集</a:t>
                </a:r>
                <a:r>
                  <a:rPr lang="en-US" altLang="zh-CN" sz="2000">
                    <a:sym typeface="+mn-ea"/>
                  </a:rPr>
                  <a:t>K</a:t>
                </a:r>
                <a:r>
                  <a:rPr lang="zh-CN" altLang="en-US" sz="2000">
                    <a:sym typeface="+mn-ea"/>
                  </a:rPr>
                  <a:t>中的具体输入</a:t>
                </a:r>
                <a:r>
                  <a:rPr lang="en-US" altLang="zh-CN" sz="2000">
                    <a:sym typeface="+mn-ea"/>
                  </a:rPr>
                  <a:t>k</a:t>
                </a:r>
                <a:r>
                  <a:rPr lang="zh-CN" altLang="en-US" sz="2000">
                    <a:sym typeface="+mn-ea"/>
                  </a:rPr>
                  <a:t>，</a:t>
                </a:r>
                <a:r>
                  <a:rPr lang="zh-CN" altLang="en-US" sz="2000"/>
                  <a:t>如果一个在线算法</a:t>
                </a:r>
                <a:r>
                  <a:rPr lang="en-US" altLang="zh-CN" sz="2000"/>
                  <a:t>ALG</a:t>
                </a:r>
                <a:r>
                  <a:rPr lang="zh-CN" altLang="en-US" sz="2000"/>
                  <a:t>其输出的解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/>
                  <a:t>的指标</a:t>
                </a:r>
                <a:r>
                  <a:rPr lang="en-US" altLang="zh-CN" sz="2000"/>
                  <a:t>S</a:t>
                </a:r>
                <a:r>
                  <a:rPr lang="en-US" altLang="zh-CN" sz="2000" baseline="-25000"/>
                  <a:t>ALG</a:t>
                </a:r>
                <a:r>
                  <a:rPr lang="zh-CN" altLang="en-US" sz="2000"/>
                  <a:t>与解决同样的问题的最优离线算法的解的指标</a:t>
                </a:r>
                <a:r>
                  <a:rPr lang="en-US" altLang="zh-CN" sz="2000"/>
                  <a:t>S</a:t>
                </a:r>
                <a:r>
                  <a:rPr lang="en-US" altLang="zh-CN" sz="2000" baseline="-25000"/>
                  <a:t>OPT</a:t>
                </a:r>
                <a:r>
                  <a:rPr lang="zh-CN" altLang="en-US" sz="2000"/>
                  <a:t>相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/>
                  <a:t>比</a:t>
                </a:r>
                <a:r>
                  <a:rPr lang="zh-CN" altLang="en-US" sz="2000">
                    <a:solidFill>
                      <a:srgbClr val="9C0B15"/>
                    </a:solidFill>
                  </a:rPr>
                  <a:t>恶化最多N倍</a:t>
                </a:r>
                <a:r>
                  <a:rPr lang="zh-CN" altLang="en-US" sz="2000"/>
                  <a:t>，则称该在线算法的竞争比为</a:t>
                </a:r>
                <a:r>
                  <a:rPr lang="en-US" altLang="zh-CN" sz="2000"/>
                  <a:t>N</a:t>
                </a:r>
                <a:r>
                  <a:rPr lang="zh-CN" altLang="en-US" sz="2000"/>
                  <a:t>。</a:t>
                </a:r>
                <a:endParaRPr lang="zh-CN" altLang="en-US" sz="2000"/>
              </a:p>
              <a:p>
                <a:pPr algn="l">
                  <a:buClrTx/>
                  <a:buSzTx/>
                  <a:buFontTx/>
                </a:pPr>
                <a:endParaRPr lang="zh-CN" altLang="en-US" sz="2000"/>
              </a:p>
              <a:p>
                <a:pPr algn="l">
                  <a:buClrTx/>
                  <a:buSzTx/>
                  <a:buFontTx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∀</m:t>
                      </m:r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𝒌</m:t>
                      </m:r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∈</m:t>
                      </m:r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𝑲</m:t>
                      </m:r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，</m:t>
                      </m:r>
                      <m:sSub>
                        <m:sSubPr>
                          <m:ctrlPr>
                            <a:rPr lang="en-US" altLang="zh-CN" sz="2000" b="1" i="1">
                              <a:solidFill>
                                <a:srgbClr val="9C0B15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 b="1" i="1">
                              <a:solidFill>
                                <a:srgbClr val="9C0B15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𝑺</m:t>
                          </m:r>
                        </m:e>
                        <m:sub>
                          <m:r>
                            <a:rPr lang="en-US" altLang="zh-CN" sz="2000" b="1" i="1">
                              <a:solidFill>
                                <a:srgbClr val="9C0B15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𝑨𝑳𝑮</m:t>
                          </m:r>
                        </m:sub>
                      </m:sSub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(</m:t>
                      </m:r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𝒌</m:t>
                      </m:r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)≤</m:t>
                      </m:r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𝑵</m:t>
                      </m:r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×</m:t>
                      </m:r>
                      <m:sSub>
                        <m:sSubPr>
                          <m:ctrlPr>
                            <a:rPr lang="en-US" altLang="zh-CN" sz="2000" b="1" i="1">
                              <a:solidFill>
                                <a:srgbClr val="9C0B15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 b="1" i="1">
                              <a:solidFill>
                                <a:srgbClr val="9C0B15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𝑺</m:t>
                          </m:r>
                        </m:e>
                        <m:sub>
                          <m:r>
                            <a:rPr lang="en-US" altLang="zh-CN" sz="2000" b="1" i="1">
                              <a:solidFill>
                                <a:srgbClr val="9C0B15"/>
                              </a:solidFill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𝑶𝑷𝑻</m:t>
                          </m:r>
                        </m:sub>
                      </m:sSub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(</m:t>
                      </m:r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𝒌</m:t>
                      </m:r>
                      <m:r>
                        <a:rPr lang="en-US" altLang="zh-CN" sz="2000" b="1" i="1">
                          <a:solidFill>
                            <a:srgbClr val="9C0B15"/>
                          </a:solidFill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)</m:t>
                      </m:r>
                    </m:oMath>
                  </m:oMathPara>
                </a14:m>
                <a:endParaRPr lang="en-US" altLang="zh-CN" sz="2000" b="1" i="1">
                  <a:solidFill>
                    <a:srgbClr val="9C0B15"/>
                  </a:solidFill>
                  <a:latin typeface="Cambria Math" panose="02040503050406030204" charset="0"/>
                  <a:cs typeface="Cambria Math" panose="02040503050406030204" charset="0"/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en-US" altLang="zh-CN" sz="2000" b="1">
                  <a:solidFill>
                    <a:srgbClr val="9C0B15"/>
                  </a:solidFill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这个算法反映了某个在线算法为了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在线输入的不确定性</a:t>
                </a:r>
                <a:r>
                  <a:rPr lang="zh-CN" altLang="en-US" sz="2000">
                    <a:sym typeface="+mn-ea"/>
                  </a:rPr>
                  <a:t>而付出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的代价。一个好的在线算法拥有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较低的竞争比</a:t>
                </a:r>
                <a:r>
                  <a:rPr lang="zh-CN" altLang="en-US" sz="2000">
                    <a:sym typeface="+mn-ea"/>
                  </a:rPr>
                  <a:t>，这意味着它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深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谋远虑</a:t>
                </a:r>
                <a:r>
                  <a:rPr lang="zh-CN" altLang="en-US" sz="2000">
                    <a:sym typeface="+mn-ea"/>
                  </a:rPr>
                  <a:t>，为未来的可能性留足了风险管理空间，因而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在不确定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性方面付出的代价小</a:t>
                </a:r>
                <a:r>
                  <a:rPr lang="zh-CN" altLang="en-US" sz="2000">
                    <a:sym typeface="+mn-ea"/>
                  </a:rPr>
                  <a:t>。银行业的核心竞争力就是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风险管理能力</a:t>
                </a:r>
                <a:r>
                  <a:rPr lang="zh-CN" altLang="en-US" sz="2000">
                    <a:sym typeface="+mn-ea"/>
                  </a:rPr>
                  <a:t>。</a:t>
                </a: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zh-CN" altLang="en-US" sz="2000" b="1">
                    <a:solidFill>
                      <a:srgbClr val="9C0B15"/>
                    </a:solidFill>
                    <a:sym typeface="+mn-ea"/>
                  </a:rPr>
                  <a:t>内存分配</a:t>
                </a:r>
                <a:r>
                  <a:rPr lang="en-US" altLang="zh-CN" sz="2000">
                    <a:sym typeface="+mn-ea"/>
                  </a:rPr>
                  <a:t>	</a:t>
                </a:r>
                <a:r>
                  <a:rPr lang="zh-CN" altLang="en-US" sz="2000">
                    <a:sym typeface="+mn-ea"/>
                  </a:rPr>
                  <a:t>对于内存分配问题，这个指标</a:t>
                </a:r>
                <a:r>
                  <a:rPr lang="en-US" altLang="zh-CN" sz="2000">
                    <a:sym typeface="+mn-ea"/>
                  </a:rPr>
                  <a:t>S</a:t>
                </a:r>
                <a:r>
                  <a:rPr lang="zh-CN" altLang="en-US" sz="2000">
                    <a:sym typeface="+mn-ea"/>
                  </a:rPr>
                  <a:t>可以定义为满足某种分配的堆大</a:t>
                </a:r>
                <a:r>
                  <a:rPr lang="en-US" altLang="zh-CN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小。因此，对于同样一个分配</a:t>
                </a:r>
                <a:r>
                  <a:rPr lang="en-US" altLang="zh-CN" sz="2000">
                    <a:sym typeface="+mn-ea"/>
                  </a:rPr>
                  <a:t>-</a:t>
                </a:r>
                <a:r>
                  <a:rPr lang="zh-CN" altLang="en-US" sz="2000">
                    <a:sym typeface="+mn-ea"/>
                  </a:rPr>
                  <a:t>释放序列，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算法的质量越差，需</a:t>
                </a:r>
                <a:r>
                  <a:rPr lang="en-US" altLang="zh-CN" sz="2000">
                    <a:sym typeface="+mn-ea"/>
                  </a:rPr>
                  <a:t>		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要的堆就越大，这个指标就越小</a:t>
                </a:r>
                <a:r>
                  <a:rPr lang="zh-CN" altLang="en-US" sz="2000">
                    <a:sym typeface="+mn-ea"/>
                  </a:rPr>
                  <a:t>。</a:t>
                </a: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en-US" altLang="zh-CN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或者说，对于需要的最小堆大小不同的内存分配算法，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需要堆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越多的那个算法对堆空间的利用越低效、浪费越多</a:t>
                </a:r>
                <a:r>
                  <a:rPr lang="zh-CN" altLang="en-US" sz="2000">
                    <a:sym typeface="+mn-ea"/>
                  </a:rPr>
                  <a:t>，竞争比也</a:t>
                </a:r>
                <a:r>
                  <a:rPr lang="en-US" altLang="zh-CN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就越差，越没有竞争力。</a:t>
                </a:r>
                <a:endParaRPr lang="zh-CN" altLang="en-US" sz="2000">
                  <a:sym typeface="+mn-ea"/>
                </a:endParaRPr>
              </a:p>
            </p:txBody>
          </p:sp>
        </mc:Choice>
        <mc:Fallback>
          <p:sp>
            <p:nvSpPr>
              <p:cNvPr id="13" name="文本框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375" y="166370"/>
                <a:ext cx="9121140" cy="6554470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3"/>
    </p:custData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程序内的分配策略：固定分区法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固定块法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>
                <a:sym typeface="+mn-ea"/>
              </a:rPr>
              <a:t>我们可以把堆空间划分成多</a:t>
            </a:r>
            <a:r>
              <a:rPr lang="zh-CN" sz="2000"/>
              <a:t>个大小相等的内存块。每次动态分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sz="2000"/>
              <a:t>配内存的时候，我们都分配固定的一块空间。这相当于把</a:t>
            </a:r>
            <a:r>
              <a:rPr lang="en-US" altLang="zh-CN" sz="2000"/>
              <a:t>malloc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的参数给丢掉了，不管它传递进来什么都分配一个</a:t>
            </a:r>
            <a:r>
              <a:rPr lang="zh-CN" altLang="en-US" sz="2000">
                <a:solidFill>
                  <a:srgbClr val="9C0B15"/>
                </a:solidFill>
              </a:rPr>
              <a:t>可能的最大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请求</a:t>
            </a:r>
            <a:r>
              <a:rPr lang="zh-CN" altLang="en-US" sz="2000"/>
              <a:t>。</a:t>
            </a:r>
            <a:endParaRPr lang="zh-CN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考虑一个程序，其中的动态分配可能有</a:t>
            </a:r>
            <a:r>
              <a:rPr lang="en-US" altLang="zh-CN" sz="2000"/>
              <a:t>1MB</a:t>
            </a:r>
            <a:r>
              <a:rPr lang="zh-CN" altLang="en-US" sz="2000"/>
              <a:t>和</a:t>
            </a:r>
            <a:r>
              <a:rPr lang="en-US" altLang="zh-CN" sz="2000"/>
              <a:t>100MB</a:t>
            </a:r>
            <a:r>
              <a:rPr lang="zh-CN" altLang="en-US" sz="2000"/>
              <a:t>两种大小。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这种情况下，（</a:t>
            </a:r>
            <a:r>
              <a:rPr lang="en-US" altLang="zh-CN" sz="2000"/>
              <a:t>1</a:t>
            </a:r>
            <a:r>
              <a:rPr lang="zh-CN" altLang="en-US" sz="2000"/>
              <a:t>）固定块的大小是多少？（</a:t>
            </a:r>
            <a:r>
              <a:rPr lang="en-US" altLang="zh-CN" sz="2000"/>
              <a:t>2</a:t>
            </a:r>
            <a:r>
              <a:rPr lang="zh-CN" altLang="en-US" sz="2000"/>
              <a:t>）</a:t>
            </a:r>
            <a:r>
              <a:rPr lang="en-US" altLang="zh-CN" sz="2000"/>
              <a:t>1GB</a:t>
            </a:r>
            <a:r>
              <a:rPr lang="zh-CN" altLang="en-US" sz="2000"/>
              <a:t>的堆能满足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多少次内存分配？（</a:t>
            </a:r>
            <a:r>
              <a:rPr lang="en-US" altLang="zh-CN" sz="2000"/>
              <a:t>3</a:t>
            </a:r>
            <a:r>
              <a:rPr lang="zh-CN" altLang="en-US" sz="2000"/>
              <a:t>）若每次分配都是</a:t>
            </a:r>
            <a:r>
              <a:rPr lang="en-US" altLang="zh-CN" sz="2000"/>
              <a:t>1MB</a:t>
            </a:r>
            <a:r>
              <a:rPr lang="zh-CN" altLang="en-US" sz="2000"/>
              <a:t>，完成最大次数的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分配后，浪费的资源是多少？</a:t>
            </a:r>
            <a:endParaRPr lang="zh-CN" altLang="en-US" sz="2000">
              <a:solidFill>
                <a:srgbClr val="9C0B15"/>
              </a:solidFill>
            </a:endParaRPr>
          </a:p>
        </p:txBody>
      </p:sp>
      <p:sp>
        <p:nvSpPr>
          <p:cNvPr id="26" name="右箭头标注 25"/>
          <p:cNvSpPr/>
          <p:nvPr>
            <p:custDataLst>
              <p:tags r:id="rId2"/>
            </p:custDataLst>
          </p:nvPr>
        </p:nvSpPr>
        <p:spPr>
          <a:xfrm>
            <a:off x="440690" y="1297305"/>
            <a:ext cx="1727835" cy="914400"/>
          </a:xfrm>
          <a:prstGeom prst="rightArrowCallou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仅适合最简单的应用程序</a:t>
            </a:r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377190" y="4027170"/>
            <a:ext cx="9155430" cy="422910"/>
            <a:chOff x="-2690" y="6341"/>
            <a:chExt cx="19160" cy="666"/>
          </a:xfrm>
          <a:solidFill>
            <a:schemeClr val="bg1"/>
          </a:solidFill>
        </p:grpSpPr>
        <p:sp>
          <p:nvSpPr>
            <p:cNvPr id="60" name="矩形 59"/>
            <p:cNvSpPr/>
            <p:nvPr>
              <p:custDataLst>
                <p:tags r:id="rId3"/>
              </p:custDataLst>
            </p:nvPr>
          </p:nvSpPr>
          <p:spPr>
            <a:xfrm>
              <a:off x="114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1" name="矩形 60"/>
            <p:cNvSpPr/>
            <p:nvPr>
              <p:custDataLst>
                <p:tags r:id="rId4"/>
              </p:custDataLst>
            </p:nvPr>
          </p:nvSpPr>
          <p:spPr>
            <a:xfrm>
              <a:off x="305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4" name="矩形 63"/>
            <p:cNvSpPr/>
            <p:nvPr>
              <p:custDataLst>
                <p:tags r:id="rId5"/>
              </p:custDataLst>
            </p:nvPr>
          </p:nvSpPr>
          <p:spPr>
            <a:xfrm>
              <a:off x="49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7" name="矩形 66"/>
            <p:cNvSpPr/>
            <p:nvPr>
              <p:custDataLst>
                <p:tags r:id="rId6"/>
              </p:custDataLst>
            </p:nvPr>
          </p:nvSpPr>
          <p:spPr>
            <a:xfrm>
              <a:off x="68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8" name="矩形 67"/>
            <p:cNvSpPr/>
            <p:nvPr>
              <p:custDataLst>
                <p:tags r:id="rId7"/>
              </p:custDataLst>
            </p:nvPr>
          </p:nvSpPr>
          <p:spPr>
            <a:xfrm>
              <a:off x="8806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8"/>
              </p:custDataLst>
            </p:nvPr>
          </p:nvSpPr>
          <p:spPr>
            <a:xfrm>
              <a:off x="1072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0" name="矩形 69"/>
            <p:cNvSpPr/>
            <p:nvPr>
              <p:custDataLst>
                <p:tags r:id="rId9"/>
              </p:custDataLst>
            </p:nvPr>
          </p:nvSpPr>
          <p:spPr>
            <a:xfrm>
              <a:off x="1263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1" name="矩形 70"/>
            <p:cNvSpPr/>
            <p:nvPr>
              <p:custDataLst>
                <p:tags r:id="rId10"/>
              </p:custDataLst>
            </p:nvPr>
          </p:nvSpPr>
          <p:spPr>
            <a:xfrm>
              <a:off x="1455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2" name="矩形 71"/>
            <p:cNvSpPr/>
            <p:nvPr>
              <p:custDataLst>
                <p:tags r:id="rId11"/>
              </p:custDataLst>
            </p:nvPr>
          </p:nvSpPr>
          <p:spPr>
            <a:xfrm>
              <a:off x="-26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100MB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73" name="矩形 72"/>
            <p:cNvSpPr/>
            <p:nvPr>
              <p:custDataLst>
                <p:tags r:id="rId12"/>
              </p:custDataLst>
            </p:nvPr>
          </p:nvSpPr>
          <p:spPr>
            <a:xfrm>
              <a:off x="-7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375920" y="5027295"/>
            <a:ext cx="9155430" cy="422910"/>
            <a:chOff x="-2690" y="6341"/>
            <a:chExt cx="19160" cy="666"/>
          </a:xfrm>
          <a:solidFill>
            <a:srgbClr val="C00000"/>
          </a:solidFill>
        </p:grpSpPr>
        <p:sp>
          <p:nvSpPr>
            <p:cNvPr id="76" name="矩形 75"/>
            <p:cNvSpPr/>
            <p:nvPr>
              <p:custDataLst>
                <p:tags r:id="rId13"/>
              </p:custDataLst>
            </p:nvPr>
          </p:nvSpPr>
          <p:spPr>
            <a:xfrm>
              <a:off x="114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14"/>
              </p:custDataLst>
            </p:nvPr>
          </p:nvSpPr>
          <p:spPr>
            <a:xfrm>
              <a:off x="305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8" name="矩形 77"/>
            <p:cNvSpPr/>
            <p:nvPr>
              <p:custDataLst>
                <p:tags r:id="rId15"/>
              </p:custDataLst>
            </p:nvPr>
          </p:nvSpPr>
          <p:spPr>
            <a:xfrm>
              <a:off x="49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9" name="矩形 78"/>
            <p:cNvSpPr/>
            <p:nvPr>
              <p:custDataLst>
                <p:tags r:id="rId16"/>
              </p:custDataLst>
            </p:nvPr>
          </p:nvSpPr>
          <p:spPr>
            <a:xfrm>
              <a:off x="68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0" name="矩形 79"/>
            <p:cNvSpPr/>
            <p:nvPr>
              <p:custDataLst>
                <p:tags r:id="rId17"/>
              </p:custDataLst>
            </p:nvPr>
          </p:nvSpPr>
          <p:spPr>
            <a:xfrm>
              <a:off x="8806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1" name="矩形 80"/>
            <p:cNvSpPr/>
            <p:nvPr>
              <p:custDataLst>
                <p:tags r:id="rId18"/>
              </p:custDataLst>
            </p:nvPr>
          </p:nvSpPr>
          <p:spPr>
            <a:xfrm>
              <a:off x="1072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2" name="矩形 81"/>
            <p:cNvSpPr/>
            <p:nvPr>
              <p:custDataLst>
                <p:tags r:id="rId19"/>
              </p:custDataLst>
            </p:nvPr>
          </p:nvSpPr>
          <p:spPr>
            <a:xfrm>
              <a:off x="1263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3" name="矩形 82"/>
            <p:cNvSpPr/>
            <p:nvPr>
              <p:custDataLst>
                <p:tags r:id="rId20"/>
              </p:custDataLst>
            </p:nvPr>
          </p:nvSpPr>
          <p:spPr>
            <a:xfrm>
              <a:off x="1455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4" name="矩形 83"/>
            <p:cNvSpPr/>
            <p:nvPr>
              <p:custDataLst>
                <p:tags r:id="rId21"/>
              </p:custDataLst>
            </p:nvPr>
          </p:nvSpPr>
          <p:spPr>
            <a:xfrm>
              <a:off x="-26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100MB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22"/>
              </p:custDataLst>
            </p:nvPr>
          </p:nvSpPr>
          <p:spPr>
            <a:xfrm>
              <a:off x="-7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375920" y="6062980"/>
            <a:ext cx="9155430" cy="422910"/>
            <a:chOff x="593" y="9369"/>
            <a:chExt cx="14418" cy="666"/>
          </a:xfrm>
        </p:grpSpPr>
        <p:grpSp>
          <p:nvGrpSpPr>
            <p:cNvPr id="98" name="组合 97"/>
            <p:cNvGrpSpPr/>
            <p:nvPr/>
          </p:nvGrpSpPr>
          <p:grpSpPr>
            <a:xfrm>
              <a:off x="593" y="9369"/>
              <a:ext cx="14418" cy="666"/>
              <a:chOff x="-2690" y="6341"/>
              <a:chExt cx="19160" cy="666"/>
            </a:xfrm>
            <a:solidFill>
              <a:schemeClr val="bg1"/>
            </a:solidFill>
          </p:grpSpPr>
          <p:sp>
            <p:nvSpPr>
              <p:cNvPr id="99" name="矩形 98"/>
              <p:cNvSpPr/>
              <p:nvPr>
                <p:custDataLst>
                  <p:tags r:id="rId23"/>
                </p:custDataLst>
              </p:nvPr>
            </p:nvSpPr>
            <p:spPr>
              <a:xfrm>
                <a:off x="1142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00" name="矩形 99"/>
              <p:cNvSpPr/>
              <p:nvPr>
                <p:custDataLst>
                  <p:tags r:id="rId24"/>
                </p:custDataLst>
              </p:nvPr>
            </p:nvSpPr>
            <p:spPr>
              <a:xfrm>
                <a:off x="3058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01" name="矩形 100"/>
              <p:cNvSpPr/>
              <p:nvPr>
                <p:custDataLst>
                  <p:tags r:id="rId25"/>
                </p:custDataLst>
              </p:nvPr>
            </p:nvSpPr>
            <p:spPr>
              <a:xfrm>
                <a:off x="4974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02" name="矩形 101"/>
              <p:cNvSpPr/>
              <p:nvPr>
                <p:custDataLst>
                  <p:tags r:id="rId26"/>
                </p:custDataLst>
              </p:nvPr>
            </p:nvSpPr>
            <p:spPr>
              <a:xfrm>
                <a:off x="6890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03" name="矩形 102"/>
              <p:cNvSpPr/>
              <p:nvPr>
                <p:custDataLst>
                  <p:tags r:id="rId27"/>
                </p:custDataLst>
              </p:nvPr>
            </p:nvSpPr>
            <p:spPr>
              <a:xfrm>
                <a:off x="8806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04" name="矩形 103"/>
              <p:cNvSpPr/>
              <p:nvPr>
                <p:custDataLst>
                  <p:tags r:id="rId28"/>
                </p:custDataLst>
              </p:nvPr>
            </p:nvSpPr>
            <p:spPr>
              <a:xfrm>
                <a:off x="10722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05" name="矩形 104"/>
              <p:cNvSpPr/>
              <p:nvPr>
                <p:custDataLst>
                  <p:tags r:id="rId29"/>
                </p:custDataLst>
              </p:nvPr>
            </p:nvSpPr>
            <p:spPr>
              <a:xfrm>
                <a:off x="12638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06" name="矩形 105"/>
              <p:cNvSpPr/>
              <p:nvPr>
                <p:custDataLst>
                  <p:tags r:id="rId30"/>
                </p:custDataLst>
              </p:nvPr>
            </p:nvSpPr>
            <p:spPr>
              <a:xfrm>
                <a:off x="14554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07" name="矩形 106"/>
              <p:cNvSpPr/>
              <p:nvPr>
                <p:custDataLst>
                  <p:tags r:id="rId31"/>
                </p:custDataLst>
              </p:nvPr>
            </p:nvSpPr>
            <p:spPr>
              <a:xfrm>
                <a:off x="-2690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</a:rPr>
                  <a:t>100MB</a:t>
                </a:r>
                <a:endParaRPr lang="en-US" altLang="zh-CN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矩形 107"/>
              <p:cNvSpPr/>
              <p:nvPr>
                <p:custDataLst>
                  <p:tags r:id="rId32"/>
                </p:custDataLst>
              </p:nvPr>
            </p:nvSpPr>
            <p:spPr>
              <a:xfrm>
                <a:off x="-774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</p:grpSp>
        <p:sp>
          <p:nvSpPr>
            <p:cNvPr id="109" name="矩形 108"/>
            <p:cNvSpPr/>
            <p:nvPr/>
          </p:nvSpPr>
          <p:spPr>
            <a:xfrm>
              <a:off x="617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矩形 109"/>
            <p:cNvSpPr/>
            <p:nvPr>
              <p:custDataLst>
                <p:tags r:id="rId33"/>
              </p:custDataLst>
            </p:nvPr>
          </p:nvSpPr>
          <p:spPr>
            <a:xfrm>
              <a:off x="13595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矩形 110"/>
            <p:cNvSpPr/>
            <p:nvPr>
              <p:custDataLst>
                <p:tags r:id="rId34"/>
              </p:custDataLst>
            </p:nvPr>
          </p:nvSpPr>
          <p:spPr>
            <a:xfrm>
              <a:off x="2059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矩形 111"/>
            <p:cNvSpPr/>
            <p:nvPr>
              <p:custDataLst>
                <p:tags r:id="rId35"/>
              </p:custDataLst>
            </p:nvPr>
          </p:nvSpPr>
          <p:spPr>
            <a:xfrm>
              <a:off x="3501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>
              <p:custDataLst>
                <p:tags r:id="rId36"/>
              </p:custDataLst>
            </p:nvPr>
          </p:nvSpPr>
          <p:spPr>
            <a:xfrm>
              <a:off x="4943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4" name="矩形 113"/>
            <p:cNvSpPr/>
            <p:nvPr>
              <p:custDataLst>
                <p:tags r:id="rId37"/>
              </p:custDataLst>
            </p:nvPr>
          </p:nvSpPr>
          <p:spPr>
            <a:xfrm>
              <a:off x="6385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>
              <p:custDataLst>
                <p:tags r:id="rId38"/>
              </p:custDataLst>
            </p:nvPr>
          </p:nvSpPr>
          <p:spPr>
            <a:xfrm>
              <a:off x="7827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6" name="矩形 115"/>
            <p:cNvSpPr/>
            <p:nvPr>
              <p:custDataLst>
                <p:tags r:id="rId39"/>
              </p:custDataLst>
            </p:nvPr>
          </p:nvSpPr>
          <p:spPr>
            <a:xfrm>
              <a:off x="9269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7" name="矩形 116"/>
            <p:cNvSpPr/>
            <p:nvPr>
              <p:custDataLst>
                <p:tags r:id="rId40"/>
              </p:custDataLst>
            </p:nvPr>
          </p:nvSpPr>
          <p:spPr>
            <a:xfrm>
              <a:off x="10711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8" name="矩形 117"/>
            <p:cNvSpPr/>
            <p:nvPr>
              <p:custDataLst>
                <p:tags r:id="rId41"/>
              </p:custDataLst>
            </p:nvPr>
          </p:nvSpPr>
          <p:spPr>
            <a:xfrm>
              <a:off x="12153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42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程序内的分配策略：固定分区法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碎片</a:t>
            </a:r>
            <a:r>
              <a:rPr lang="en-US" altLang="zh-CN" sz="2000"/>
              <a:t>		</a:t>
            </a:r>
            <a:r>
              <a:rPr lang="zh-CN" altLang="en-US" sz="2000">
                <a:solidFill>
                  <a:srgbClr val="9C0B15"/>
                </a:solidFill>
              </a:rPr>
              <a:t>出于某些原因，无法有效利用而被浪费掉的资源。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在这里是出于内存分配策略被浪费掉的内存空间。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内部碎片</a:t>
            </a:r>
            <a:r>
              <a:rPr lang="en-US" altLang="zh-CN" sz="2000"/>
              <a:t>	</a:t>
            </a:r>
            <a:r>
              <a:rPr lang="zh-CN" altLang="en-US" sz="2000">
                <a:solidFill>
                  <a:srgbClr val="9C0B15"/>
                </a:solidFill>
              </a:rPr>
              <a:t>实际上已经指派给某个分配，但是逻辑上无法被这个分配利用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的资源。</a:t>
            </a:r>
            <a:r>
              <a:rPr lang="zh-CN" altLang="en-US" sz="2000"/>
              <a:t>这通常是由于</a:t>
            </a:r>
            <a:r>
              <a:rPr lang="zh-CN" altLang="en-US" sz="2000">
                <a:solidFill>
                  <a:srgbClr val="9C0B15"/>
                </a:solidFill>
              </a:rPr>
              <a:t>分配粒度</a:t>
            </a:r>
            <a:r>
              <a:rPr lang="zh-CN" altLang="en-US" sz="2000"/>
              <a:t>导致的；如果</a:t>
            </a:r>
            <a:r>
              <a:rPr lang="zh-CN" altLang="en-US" sz="2000">
                <a:solidFill>
                  <a:srgbClr val="9C0B15"/>
                </a:solidFill>
              </a:rPr>
              <a:t>实际分配的粒度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和</a:t>
            </a:r>
            <a:r>
              <a:rPr lang="zh-CN" altLang="en-US" sz="2000">
                <a:solidFill>
                  <a:srgbClr val="9C0B15"/>
                </a:solidFill>
              </a:rPr>
              <a:t>分配请求的粒度</a:t>
            </a:r>
            <a:r>
              <a:rPr lang="zh-CN" altLang="en-US" sz="2000"/>
              <a:t>不一致，每次分配的资源数目要</a:t>
            </a:r>
            <a:r>
              <a:rPr lang="zh-CN" altLang="en-US" sz="2000">
                <a:solidFill>
                  <a:srgbClr val="9C0B15"/>
                </a:solidFill>
              </a:rPr>
              <a:t>向上取整</a:t>
            </a:r>
            <a:r>
              <a:rPr lang="zh-CN" altLang="en-US" sz="2000"/>
              <a:t>到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分配请求的粒度，造成浪费。这些因为取整而额外多出来的内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存就是内部内存碎片。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如果分配的粒度与请求的粒度是一致的，不存在内部碎片。</a:t>
            </a:r>
            <a:endParaRPr lang="zh-CN" altLang="en-US" sz="2000">
              <a:solidFill>
                <a:srgbClr val="9C0B15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77190" y="4027170"/>
            <a:ext cx="9155430" cy="422910"/>
            <a:chOff x="-2690" y="6341"/>
            <a:chExt cx="19160" cy="666"/>
          </a:xfrm>
          <a:solidFill>
            <a:schemeClr val="bg1"/>
          </a:solidFill>
        </p:grpSpPr>
        <p:sp>
          <p:nvSpPr>
            <p:cNvPr id="138" name="矩形 137"/>
            <p:cNvSpPr/>
            <p:nvPr>
              <p:custDataLst>
                <p:tags r:id="rId2"/>
              </p:custDataLst>
            </p:nvPr>
          </p:nvSpPr>
          <p:spPr>
            <a:xfrm>
              <a:off x="114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39" name="矩形 138"/>
            <p:cNvSpPr/>
            <p:nvPr>
              <p:custDataLst>
                <p:tags r:id="rId3"/>
              </p:custDataLst>
            </p:nvPr>
          </p:nvSpPr>
          <p:spPr>
            <a:xfrm>
              <a:off x="305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0" name="矩形 139"/>
            <p:cNvSpPr/>
            <p:nvPr>
              <p:custDataLst>
                <p:tags r:id="rId4"/>
              </p:custDataLst>
            </p:nvPr>
          </p:nvSpPr>
          <p:spPr>
            <a:xfrm>
              <a:off x="49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1" name="矩形 140"/>
            <p:cNvSpPr/>
            <p:nvPr>
              <p:custDataLst>
                <p:tags r:id="rId5"/>
              </p:custDataLst>
            </p:nvPr>
          </p:nvSpPr>
          <p:spPr>
            <a:xfrm>
              <a:off x="68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2" name="矩形 141"/>
            <p:cNvSpPr/>
            <p:nvPr>
              <p:custDataLst>
                <p:tags r:id="rId6"/>
              </p:custDataLst>
            </p:nvPr>
          </p:nvSpPr>
          <p:spPr>
            <a:xfrm>
              <a:off x="8806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3" name="矩形 142"/>
            <p:cNvSpPr/>
            <p:nvPr>
              <p:custDataLst>
                <p:tags r:id="rId7"/>
              </p:custDataLst>
            </p:nvPr>
          </p:nvSpPr>
          <p:spPr>
            <a:xfrm>
              <a:off x="1072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4" name="矩形 143"/>
            <p:cNvSpPr/>
            <p:nvPr>
              <p:custDataLst>
                <p:tags r:id="rId8"/>
              </p:custDataLst>
            </p:nvPr>
          </p:nvSpPr>
          <p:spPr>
            <a:xfrm>
              <a:off x="1263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5" name="矩形 144"/>
            <p:cNvSpPr/>
            <p:nvPr>
              <p:custDataLst>
                <p:tags r:id="rId9"/>
              </p:custDataLst>
            </p:nvPr>
          </p:nvSpPr>
          <p:spPr>
            <a:xfrm>
              <a:off x="1455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6" name="矩形 145"/>
            <p:cNvSpPr/>
            <p:nvPr>
              <p:custDataLst>
                <p:tags r:id="rId10"/>
              </p:custDataLst>
            </p:nvPr>
          </p:nvSpPr>
          <p:spPr>
            <a:xfrm>
              <a:off x="-26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100MB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47" name="矩形 146"/>
            <p:cNvSpPr/>
            <p:nvPr>
              <p:custDataLst>
                <p:tags r:id="rId11"/>
              </p:custDataLst>
            </p:nvPr>
          </p:nvSpPr>
          <p:spPr>
            <a:xfrm>
              <a:off x="-7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375920" y="5027295"/>
            <a:ext cx="9155430" cy="422910"/>
            <a:chOff x="-2690" y="6341"/>
            <a:chExt cx="19160" cy="666"/>
          </a:xfrm>
          <a:solidFill>
            <a:srgbClr val="C00000"/>
          </a:solidFill>
        </p:grpSpPr>
        <p:sp>
          <p:nvSpPr>
            <p:cNvPr id="149" name="矩形 148"/>
            <p:cNvSpPr/>
            <p:nvPr>
              <p:custDataLst>
                <p:tags r:id="rId12"/>
              </p:custDataLst>
            </p:nvPr>
          </p:nvSpPr>
          <p:spPr>
            <a:xfrm>
              <a:off x="114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0" name="矩形 149"/>
            <p:cNvSpPr/>
            <p:nvPr>
              <p:custDataLst>
                <p:tags r:id="rId13"/>
              </p:custDataLst>
            </p:nvPr>
          </p:nvSpPr>
          <p:spPr>
            <a:xfrm>
              <a:off x="305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1" name="矩形 150"/>
            <p:cNvSpPr/>
            <p:nvPr>
              <p:custDataLst>
                <p:tags r:id="rId14"/>
              </p:custDataLst>
            </p:nvPr>
          </p:nvSpPr>
          <p:spPr>
            <a:xfrm>
              <a:off x="49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2" name="矩形 151"/>
            <p:cNvSpPr/>
            <p:nvPr>
              <p:custDataLst>
                <p:tags r:id="rId15"/>
              </p:custDataLst>
            </p:nvPr>
          </p:nvSpPr>
          <p:spPr>
            <a:xfrm>
              <a:off x="68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3" name="矩形 152"/>
            <p:cNvSpPr/>
            <p:nvPr>
              <p:custDataLst>
                <p:tags r:id="rId16"/>
              </p:custDataLst>
            </p:nvPr>
          </p:nvSpPr>
          <p:spPr>
            <a:xfrm>
              <a:off x="8806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4" name="矩形 153"/>
            <p:cNvSpPr/>
            <p:nvPr>
              <p:custDataLst>
                <p:tags r:id="rId17"/>
              </p:custDataLst>
            </p:nvPr>
          </p:nvSpPr>
          <p:spPr>
            <a:xfrm>
              <a:off x="1072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5" name="矩形 154"/>
            <p:cNvSpPr/>
            <p:nvPr>
              <p:custDataLst>
                <p:tags r:id="rId18"/>
              </p:custDataLst>
            </p:nvPr>
          </p:nvSpPr>
          <p:spPr>
            <a:xfrm>
              <a:off x="1263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6" name="矩形 155"/>
            <p:cNvSpPr/>
            <p:nvPr>
              <p:custDataLst>
                <p:tags r:id="rId19"/>
              </p:custDataLst>
            </p:nvPr>
          </p:nvSpPr>
          <p:spPr>
            <a:xfrm>
              <a:off x="1455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7" name="矩形 156"/>
            <p:cNvSpPr/>
            <p:nvPr>
              <p:custDataLst>
                <p:tags r:id="rId20"/>
              </p:custDataLst>
            </p:nvPr>
          </p:nvSpPr>
          <p:spPr>
            <a:xfrm>
              <a:off x="-26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100MB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158" name="矩形 157"/>
            <p:cNvSpPr/>
            <p:nvPr>
              <p:custDataLst>
                <p:tags r:id="rId21"/>
              </p:custDataLst>
            </p:nvPr>
          </p:nvSpPr>
          <p:spPr>
            <a:xfrm>
              <a:off x="-7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375920" y="6062980"/>
            <a:ext cx="9155430" cy="422910"/>
            <a:chOff x="593" y="9369"/>
            <a:chExt cx="14418" cy="666"/>
          </a:xfrm>
        </p:grpSpPr>
        <p:grpSp>
          <p:nvGrpSpPr>
            <p:cNvPr id="160" name="组合 159"/>
            <p:cNvGrpSpPr/>
            <p:nvPr/>
          </p:nvGrpSpPr>
          <p:grpSpPr>
            <a:xfrm>
              <a:off x="593" y="9369"/>
              <a:ext cx="14418" cy="666"/>
              <a:chOff x="-2690" y="6341"/>
              <a:chExt cx="19160" cy="666"/>
            </a:xfrm>
            <a:solidFill>
              <a:schemeClr val="bg1"/>
            </a:solidFill>
          </p:grpSpPr>
          <p:sp>
            <p:nvSpPr>
              <p:cNvPr id="161" name="矩形 160"/>
              <p:cNvSpPr/>
              <p:nvPr>
                <p:custDataLst>
                  <p:tags r:id="rId22"/>
                </p:custDataLst>
              </p:nvPr>
            </p:nvSpPr>
            <p:spPr>
              <a:xfrm>
                <a:off x="1142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2" name="矩形 161"/>
              <p:cNvSpPr/>
              <p:nvPr>
                <p:custDataLst>
                  <p:tags r:id="rId23"/>
                </p:custDataLst>
              </p:nvPr>
            </p:nvSpPr>
            <p:spPr>
              <a:xfrm>
                <a:off x="3058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3" name="矩形 162"/>
              <p:cNvSpPr/>
              <p:nvPr>
                <p:custDataLst>
                  <p:tags r:id="rId24"/>
                </p:custDataLst>
              </p:nvPr>
            </p:nvSpPr>
            <p:spPr>
              <a:xfrm>
                <a:off x="4974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4" name="矩形 163"/>
              <p:cNvSpPr/>
              <p:nvPr>
                <p:custDataLst>
                  <p:tags r:id="rId25"/>
                </p:custDataLst>
              </p:nvPr>
            </p:nvSpPr>
            <p:spPr>
              <a:xfrm>
                <a:off x="6890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5" name="矩形 164"/>
              <p:cNvSpPr/>
              <p:nvPr>
                <p:custDataLst>
                  <p:tags r:id="rId26"/>
                </p:custDataLst>
              </p:nvPr>
            </p:nvSpPr>
            <p:spPr>
              <a:xfrm>
                <a:off x="8806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6" name="矩形 165"/>
              <p:cNvSpPr/>
              <p:nvPr>
                <p:custDataLst>
                  <p:tags r:id="rId27"/>
                </p:custDataLst>
              </p:nvPr>
            </p:nvSpPr>
            <p:spPr>
              <a:xfrm>
                <a:off x="10722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7" name="矩形 166"/>
              <p:cNvSpPr/>
              <p:nvPr>
                <p:custDataLst>
                  <p:tags r:id="rId28"/>
                </p:custDataLst>
              </p:nvPr>
            </p:nvSpPr>
            <p:spPr>
              <a:xfrm>
                <a:off x="12638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8" name="矩形 167"/>
              <p:cNvSpPr/>
              <p:nvPr>
                <p:custDataLst>
                  <p:tags r:id="rId29"/>
                </p:custDataLst>
              </p:nvPr>
            </p:nvSpPr>
            <p:spPr>
              <a:xfrm>
                <a:off x="14554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9" name="矩形 168"/>
              <p:cNvSpPr/>
              <p:nvPr>
                <p:custDataLst>
                  <p:tags r:id="rId30"/>
                </p:custDataLst>
              </p:nvPr>
            </p:nvSpPr>
            <p:spPr>
              <a:xfrm>
                <a:off x="-2690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</a:rPr>
                  <a:t>100MB</a:t>
                </a:r>
                <a:endParaRPr lang="en-US" altLang="zh-CN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矩形 169"/>
              <p:cNvSpPr/>
              <p:nvPr>
                <p:custDataLst>
                  <p:tags r:id="rId31"/>
                </p:custDataLst>
              </p:nvPr>
            </p:nvSpPr>
            <p:spPr>
              <a:xfrm>
                <a:off x="-774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</p:grpSp>
        <p:sp>
          <p:nvSpPr>
            <p:cNvPr id="171" name="矩形 170"/>
            <p:cNvSpPr/>
            <p:nvPr>
              <p:custDataLst>
                <p:tags r:id="rId32"/>
              </p:custDataLst>
            </p:nvPr>
          </p:nvSpPr>
          <p:spPr>
            <a:xfrm>
              <a:off x="617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2" name="矩形 171"/>
            <p:cNvSpPr/>
            <p:nvPr>
              <p:custDataLst>
                <p:tags r:id="rId33"/>
              </p:custDataLst>
            </p:nvPr>
          </p:nvSpPr>
          <p:spPr>
            <a:xfrm>
              <a:off x="13595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>
              <p:custDataLst>
                <p:tags r:id="rId34"/>
              </p:custDataLst>
            </p:nvPr>
          </p:nvSpPr>
          <p:spPr>
            <a:xfrm>
              <a:off x="2059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4" name="矩形 173"/>
            <p:cNvSpPr/>
            <p:nvPr>
              <p:custDataLst>
                <p:tags r:id="rId35"/>
              </p:custDataLst>
            </p:nvPr>
          </p:nvSpPr>
          <p:spPr>
            <a:xfrm>
              <a:off x="3501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>
              <p:custDataLst>
                <p:tags r:id="rId36"/>
              </p:custDataLst>
            </p:nvPr>
          </p:nvSpPr>
          <p:spPr>
            <a:xfrm>
              <a:off x="4943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6" name="矩形 175"/>
            <p:cNvSpPr/>
            <p:nvPr>
              <p:custDataLst>
                <p:tags r:id="rId37"/>
              </p:custDataLst>
            </p:nvPr>
          </p:nvSpPr>
          <p:spPr>
            <a:xfrm>
              <a:off x="6385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>
              <p:custDataLst>
                <p:tags r:id="rId38"/>
              </p:custDataLst>
            </p:nvPr>
          </p:nvSpPr>
          <p:spPr>
            <a:xfrm>
              <a:off x="7827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8" name="矩形 177"/>
            <p:cNvSpPr/>
            <p:nvPr>
              <p:custDataLst>
                <p:tags r:id="rId39"/>
              </p:custDataLst>
            </p:nvPr>
          </p:nvSpPr>
          <p:spPr>
            <a:xfrm>
              <a:off x="9269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>
              <p:custDataLst>
                <p:tags r:id="rId40"/>
              </p:custDataLst>
            </p:nvPr>
          </p:nvSpPr>
          <p:spPr>
            <a:xfrm>
              <a:off x="10711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>
              <p:custDataLst>
                <p:tags r:id="rId41"/>
              </p:custDataLst>
            </p:nvPr>
          </p:nvSpPr>
          <p:spPr>
            <a:xfrm>
              <a:off x="12153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4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程序内的分配策略：固定分区法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r>
              <a:rPr lang="zh-CN" altLang="en-US" sz="2000" b="1">
                <a:solidFill>
                  <a:srgbClr val="9C0B15"/>
                </a:solidFill>
              </a:rPr>
              <a:t>改进</a:t>
            </a:r>
            <a:r>
              <a:rPr lang="en-US" altLang="zh-CN" sz="2000"/>
              <a:t>		</a:t>
            </a:r>
            <a:r>
              <a:rPr lang="zh-CN" altLang="en-US" sz="2000"/>
              <a:t>单固定块简单，但是内部碎片实在是太多了。较小的内存分配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实际上可以用较小的内存块。如果能</a:t>
            </a:r>
            <a:r>
              <a:rPr lang="zh-CN" altLang="en-US" sz="2000">
                <a:solidFill>
                  <a:srgbClr val="9C0B15"/>
                </a:solidFill>
              </a:rPr>
              <a:t>维持多个不同大小的内存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块</a:t>
            </a:r>
            <a:r>
              <a:rPr lang="zh-CN" altLang="en-US" sz="2000"/>
              <a:t>，就有望改善这个问题。</a:t>
            </a:r>
            <a:endParaRPr lang="zh-CN" altLang="en-US" sz="2000"/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多固定块法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>
                <a:sym typeface="+mn-ea"/>
              </a:rPr>
              <a:t>在单固定块的基础上修改一下，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维持多个内存块池</a:t>
            </a:r>
            <a:r>
              <a:rPr lang="zh-CN" sz="2000">
                <a:sym typeface="+mn-ea"/>
              </a:rPr>
              <a:t>。</a:t>
            </a:r>
            <a:r>
              <a:rPr lang="zh-CN" sz="2000"/>
              <a:t>每次动态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sz="2000"/>
              <a:t>分配的时候，从</a:t>
            </a:r>
            <a:r>
              <a:rPr lang="zh-CN" altLang="en-US" sz="2000">
                <a:solidFill>
                  <a:srgbClr val="9C0B15"/>
                </a:solidFill>
              </a:rPr>
              <a:t>最接近的能满足大小的内存池</a:t>
            </a:r>
            <a:r>
              <a:rPr lang="zh-CN" sz="2000"/>
              <a:t>中分配一整块。</a:t>
            </a:r>
            <a:endParaRPr lang="zh-CN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例子回顾</a:t>
            </a:r>
            <a:r>
              <a:rPr lang="en-US" altLang="zh-CN" sz="2000"/>
              <a:t>	</a:t>
            </a:r>
            <a:r>
              <a:rPr lang="zh-CN" altLang="en-US" sz="2000"/>
              <a:t>重新考虑</a:t>
            </a:r>
            <a:r>
              <a:rPr lang="en-US" altLang="zh-CN" sz="2000"/>
              <a:t>1MB</a:t>
            </a:r>
            <a:r>
              <a:rPr lang="zh-CN" altLang="en-US" sz="2000"/>
              <a:t>和</a:t>
            </a:r>
            <a:r>
              <a:rPr lang="en-US" altLang="zh-CN" sz="2000"/>
              <a:t>100MB</a:t>
            </a:r>
            <a:r>
              <a:rPr lang="zh-CN" altLang="en-US" sz="2000"/>
              <a:t>分配的例子。假设维持两个内存块池，各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包含</a:t>
            </a:r>
            <a:r>
              <a:rPr lang="en-US" altLang="zh-CN" sz="2000"/>
              <a:t>1MB</a:t>
            </a:r>
            <a:r>
              <a:rPr lang="zh-CN" altLang="en-US" sz="2000"/>
              <a:t>和</a:t>
            </a:r>
            <a:r>
              <a:rPr lang="en-US" altLang="zh-CN" sz="2000"/>
              <a:t>100MB</a:t>
            </a:r>
            <a:r>
              <a:rPr lang="zh-CN" altLang="en-US" sz="2000"/>
              <a:t>的</a:t>
            </a:r>
            <a:r>
              <a:rPr lang="zh-CN" sz="2000"/>
              <a:t>块，且池内所含的内存一样多</a:t>
            </a:r>
            <a:r>
              <a:rPr lang="zh-CN" altLang="en-US" sz="2000"/>
              <a:t>。这种情况下，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1</a:t>
            </a:r>
            <a:r>
              <a:rPr lang="zh-CN" altLang="en-US" sz="2000"/>
              <a:t>）两个内存块池各包含多少内存块？（</a:t>
            </a:r>
            <a:r>
              <a:rPr lang="en-US" altLang="zh-CN" sz="2000"/>
              <a:t>2</a:t>
            </a:r>
            <a:r>
              <a:rPr lang="zh-CN" altLang="en-US" sz="2000"/>
              <a:t>）若每次分配都是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/>
              <a:t>1MB</a:t>
            </a:r>
            <a:r>
              <a:rPr lang="zh-CN" altLang="en-US" sz="2000"/>
              <a:t>，完成最大次数的分配后，浪费的资源是多少？</a:t>
            </a:r>
            <a:endParaRPr lang="zh-CN" altLang="en-US" sz="2000"/>
          </a:p>
        </p:txBody>
      </p:sp>
      <p:grpSp>
        <p:nvGrpSpPr>
          <p:cNvPr id="78" name="组合 77"/>
          <p:cNvGrpSpPr/>
          <p:nvPr/>
        </p:nvGrpSpPr>
        <p:grpSpPr>
          <a:xfrm>
            <a:off x="377190" y="4566920"/>
            <a:ext cx="9155430" cy="422910"/>
            <a:chOff x="594" y="7192"/>
            <a:chExt cx="14418" cy="666"/>
          </a:xfrm>
        </p:grpSpPr>
        <p:sp>
          <p:nvSpPr>
            <p:cNvPr id="141" name="矩形 140"/>
            <p:cNvSpPr/>
            <p:nvPr>
              <p:custDataLst>
                <p:tags r:id="rId2"/>
              </p:custDataLst>
            </p:nvPr>
          </p:nvSpPr>
          <p:spPr>
            <a:xfrm>
              <a:off x="7803" y="7192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2" name="矩形 141"/>
            <p:cNvSpPr/>
            <p:nvPr>
              <p:custDataLst>
                <p:tags r:id="rId3"/>
              </p:custDataLst>
            </p:nvPr>
          </p:nvSpPr>
          <p:spPr>
            <a:xfrm>
              <a:off x="9245" y="7192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3" name="矩形 142"/>
            <p:cNvSpPr/>
            <p:nvPr>
              <p:custDataLst>
                <p:tags r:id="rId4"/>
              </p:custDataLst>
            </p:nvPr>
          </p:nvSpPr>
          <p:spPr>
            <a:xfrm>
              <a:off x="10687" y="7192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4" name="矩形 143"/>
            <p:cNvSpPr/>
            <p:nvPr>
              <p:custDataLst>
                <p:tags r:id="rId5"/>
              </p:custDataLst>
            </p:nvPr>
          </p:nvSpPr>
          <p:spPr>
            <a:xfrm>
              <a:off x="12128" y="7192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5" name="矩形 144"/>
            <p:cNvSpPr/>
            <p:nvPr>
              <p:custDataLst>
                <p:tags r:id="rId6"/>
              </p:custDataLst>
            </p:nvPr>
          </p:nvSpPr>
          <p:spPr>
            <a:xfrm>
              <a:off x="13570" y="7192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6" name="矩形 145"/>
            <p:cNvSpPr/>
            <p:nvPr>
              <p:custDataLst>
                <p:tags r:id="rId7"/>
              </p:custDataLst>
            </p:nvPr>
          </p:nvSpPr>
          <p:spPr>
            <a:xfrm>
              <a:off x="594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2" name="矩形 1"/>
            <p:cNvSpPr/>
            <p:nvPr>
              <p:custDataLst>
                <p:tags r:id="rId8"/>
              </p:custDataLst>
            </p:nvPr>
          </p:nvSpPr>
          <p:spPr>
            <a:xfrm>
              <a:off x="1615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>
              <p:custDataLst>
                <p:tags r:id="rId9"/>
              </p:custDataLst>
            </p:nvPr>
          </p:nvSpPr>
          <p:spPr>
            <a:xfrm>
              <a:off x="2636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>
              <p:custDataLst>
                <p:tags r:id="rId10"/>
              </p:custDataLst>
            </p:nvPr>
          </p:nvSpPr>
          <p:spPr>
            <a:xfrm>
              <a:off x="3657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11"/>
              </p:custDataLst>
            </p:nvPr>
          </p:nvSpPr>
          <p:spPr>
            <a:xfrm>
              <a:off x="4678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>
              <p:custDataLst>
                <p:tags r:id="rId12"/>
              </p:custDataLst>
            </p:nvPr>
          </p:nvSpPr>
          <p:spPr>
            <a:xfrm>
              <a:off x="5699" y="7192"/>
              <a:ext cx="2103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377190" y="5380355"/>
            <a:ext cx="9155430" cy="422910"/>
            <a:chOff x="594" y="8473"/>
            <a:chExt cx="14418" cy="666"/>
          </a:xfrm>
        </p:grpSpPr>
        <p:sp>
          <p:nvSpPr>
            <p:cNvPr id="9" name="矩形 8"/>
            <p:cNvSpPr/>
            <p:nvPr>
              <p:custDataLst>
                <p:tags r:id="rId13"/>
              </p:custDataLst>
            </p:nvPr>
          </p:nvSpPr>
          <p:spPr>
            <a:xfrm>
              <a:off x="7803" y="8473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14"/>
              </p:custDataLst>
            </p:nvPr>
          </p:nvSpPr>
          <p:spPr>
            <a:xfrm>
              <a:off x="9245" y="8473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15"/>
              </p:custDataLst>
            </p:nvPr>
          </p:nvSpPr>
          <p:spPr>
            <a:xfrm>
              <a:off x="10687" y="8473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5" name="矩形 24"/>
            <p:cNvSpPr/>
            <p:nvPr>
              <p:custDataLst>
                <p:tags r:id="rId16"/>
              </p:custDataLst>
            </p:nvPr>
          </p:nvSpPr>
          <p:spPr>
            <a:xfrm>
              <a:off x="12128" y="8473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6" name="矩形 25"/>
            <p:cNvSpPr/>
            <p:nvPr>
              <p:custDataLst>
                <p:tags r:id="rId17"/>
              </p:custDataLst>
            </p:nvPr>
          </p:nvSpPr>
          <p:spPr>
            <a:xfrm>
              <a:off x="13570" y="8473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8" name="矩形 27"/>
            <p:cNvSpPr/>
            <p:nvPr>
              <p:custDataLst>
                <p:tags r:id="rId18"/>
              </p:custDataLst>
            </p:nvPr>
          </p:nvSpPr>
          <p:spPr>
            <a:xfrm>
              <a:off x="594" y="8473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0" name="矩形 59"/>
            <p:cNvSpPr/>
            <p:nvPr>
              <p:custDataLst>
                <p:tags r:id="rId19"/>
              </p:custDataLst>
            </p:nvPr>
          </p:nvSpPr>
          <p:spPr>
            <a:xfrm>
              <a:off x="1615" y="8473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1" name="矩形 60"/>
            <p:cNvSpPr/>
            <p:nvPr>
              <p:custDataLst>
                <p:tags r:id="rId20"/>
              </p:custDataLst>
            </p:nvPr>
          </p:nvSpPr>
          <p:spPr>
            <a:xfrm>
              <a:off x="2636" y="8473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2" name="矩形 61"/>
            <p:cNvSpPr/>
            <p:nvPr>
              <p:custDataLst>
                <p:tags r:id="rId21"/>
              </p:custDataLst>
            </p:nvPr>
          </p:nvSpPr>
          <p:spPr>
            <a:xfrm>
              <a:off x="3657" y="8473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3" name="矩形 62"/>
            <p:cNvSpPr/>
            <p:nvPr>
              <p:custDataLst>
                <p:tags r:id="rId22"/>
              </p:custDataLst>
            </p:nvPr>
          </p:nvSpPr>
          <p:spPr>
            <a:xfrm>
              <a:off x="4678" y="8473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4" name="矩形 63"/>
            <p:cNvSpPr/>
            <p:nvPr>
              <p:custDataLst>
                <p:tags r:id="rId23"/>
              </p:custDataLst>
            </p:nvPr>
          </p:nvSpPr>
          <p:spPr>
            <a:xfrm>
              <a:off x="5699" y="8473"/>
              <a:ext cx="2103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... ...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376555" y="6144895"/>
            <a:ext cx="9155430" cy="422910"/>
            <a:chOff x="593" y="9677"/>
            <a:chExt cx="14418" cy="666"/>
          </a:xfrm>
        </p:grpSpPr>
        <p:sp>
          <p:nvSpPr>
            <p:cNvPr id="65" name="矩形 64"/>
            <p:cNvSpPr/>
            <p:nvPr>
              <p:custDataLst>
                <p:tags r:id="rId24"/>
              </p:custDataLst>
            </p:nvPr>
          </p:nvSpPr>
          <p:spPr>
            <a:xfrm>
              <a:off x="7802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6" name="矩形 65"/>
            <p:cNvSpPr/>
            <p:nvPr>
              <p:custDataLst>
                <p:tags r:id="rId25"/>
              </p:custDataLst>
            </p:nvPr>
          </p:nvSpPr>
          <p:spPr>
            <a:xfrm>
              <a:off x="9244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7" name="矩形 66"/>
            <p:cNvSpPr/>
            <p:nvPr>
              <p:custDataLst>
                <p:tags r:id="rId26"/>
              </p:custDataLst>
            </p:nvPr>
          </p:nvSpPr>
          <p:spPr>
            <a:xfrm>
              <a:off x="10686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8" name="矩形 67"/>
            <p:cNvSpPr/>
            <p:nvPr>
              <p:custDataLst>
                <p:tags r:id="rId27"/>
              </p:custDataLst>
            </p:nvPr>
          </p:nvSpPr>
          <p:spPr>
            <a:xfrm>
              <a:off x="12127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28"/>
              </p:custDataLst>
            </p:nvPr>
          </p:nvSpPr>
          <p:spPr>
            <a:xfrm>
              <a:off x="13569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0" name="矩形 69"/>
            <p:cNvSpPr/>
            <p:nvPr>
              <p:custDataLst>
                <p:tags r:id="rId29"/>
              </p:custDataLst>
            </p:nvPr>
          </p:nvSpPr>
          <p:spPr>
            <a:xfrm>
              <a:off x="593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71" name="矩形 70"/>
            <p:cNvSpPr/>
            <p:nvPr>
              <p:custDataLst>
                <p:tags r:id="rId30"/>
              </p:custDataLst>
            </p:nvPr>
          </p:nvSpPr>
          <p:spPr>
            <a:xfrm>
              <a:off x="1614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>
              <p:custDataLst>
                <p:tags r:id="rId31"/>
              </p:custDataLst>
            </p:nvPr>
          </p:nvSpPr>
          <p:spPr>
            <a:xfrm>
              <a:off x="2635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73" name="矩形 72"/>
            <p:cNvSpPr/>
            <p:nvPr>
              <p:custDataLst>
                <p:tags r:id="rId32"/>
              </p:custDataLst>
            </p:nvPr>
          </p:nvSpPr>
          <p:spPr>
            <a:xfrm>
              <a:off x="3656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74" name="矩形 73"/>
            <p:cNvSpPr/>
            <p:nvPr>
              <p:custDataLst>
                <p:tags r:id="rId33"/>
              </p:custDataLst>
            </p:nvPr>
          </p:nvSpPr>
          <p:spPr>
            <a:xfrm>
              <a:off x="4677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75" name="矩形 74"/>
            <p:cNvSpPr/>
            <p:nvPr>
              <p:custDataLst>
                <p:tags r:id="rId34"/>
              </p:custDataLst>
            </p:nvPr>
          </p:nvSpPr>
          <p:spPr>
            <a:xfrm>
              <a:off x="5698" y="9677"/>
              <a:ext cx="2103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... ...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172" name="矩形 171"/>
            <p:cNvSpPr/>
            <p:nvPr>
              <p:custDataLst>
                <p:tags r:id="rId35"/>
              </p:custDataLst>
            </p:nvPr>
          </p:nvSpPr>
          <p:spPr>
            <a:xfrm>
              <a:off x="13594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>
              <p:custDataLst>
                <p:tags r:id="rId36"/>
              </p:custDataLst>
            </p:nvPr>
          </p:nvSpPr>
          <p:spPr>
            <a:xfrm>
              <a:off x="7826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8" name="矩形 177"/>
            <p:cNvSpPr/>
            <p:nvPr>
              <p:custDataLst>
                <p:tags r:id="rId37"/>
              </p:custDataLst>
            </p:nvPr>
          </p:nvSpPr>
          <p:spPr>
            <a:xfrm>
              <a:off x="9268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>
              <p:custDataLst>
                <p:tags r:id="rId38"/>
              </p:custDataLst>
            </p:nvPr>
          </p:nvSpPr>
          <p:spPr>
            <a:xfrm>
              <a:off x="10710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>
              <p:custDataLst>
                <p:tags r:id="rId39"/>
              </p:custDataLst>
            </p:nvPr>
          </p:nvSpPr>
          <p:spPr>
            <a:xfrm>
              <a:off x="12152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40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组合 107"/>
          <p:cNvGrpSpPr/>
          <p:nvPr/>
        </p:nvGrpSpPr>
        <p:grpSpPr>
          <a:xfrm>
            <a:off x="376555" y="6144895"/>
            <a:ext cx="9155430" cy="422910"/>
            <a:chOff x="593" y="9677"/>
            <a:chExt cx="14418" cy="666"/>
          </a:xfrm>
        </p:grpSpPr>
        <p:sp>
          <p:nvSpPr>
            <p:cNvPr id="97" name="矩形 96"/>
            <p:cNvSpPr/>
            <p:nvPr>
              <p:custDataLst>
                <p:tags r:id="rId1"/>
              </p:custDataLst>
            </p:nvPr>
          </p:nvSpPr>
          <p:spPr>
            <a:xfrm>
              <a:off x="7802" y="9677"/>
              <a:ext cx="1442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8" name="矩形 97"/>
            <p:cNvSpPr/>
            <p:nvPr>
              <p:custDataLst>
                <p:tags r:id="rId2"/>
              </p:custDataLst>
            </p:nvPr>
          </p:nvSpPr>
          <p:spPr>
            <a:xfrm>
              <a:off x="9244" y="9677"/>
              <a:ext cx="1442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9" name="矩形 98"/>
            <p:cNvSpPr/>
            <p:nvPr>
              <p:custDataLst>
                <p:tags r:id="rId3"/>
              </p:custDataLst>
            </p:nvPr>
          </p:nvSpPr>
          <p:spPr>
            <a:xfrm>
              <a:off x="10686" y="9677"/>
              <a:ext cx="1442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0" name="矩形 99"/>
            <p:cNvSpPr/>
            <p:nvPr>
              <p:custDataLst>
                <p:tags r:id="rId4"/>
              </p:custDataLst>
            </p:nvPr>
          </p:nvSpPr>
          <p:spPr>
            <a:xfrm>
              <a:off x="12127" y="9677"/>
              <a:ext cx="1442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1" name="矩形 100"/>
            <p:cNvSpPr/>
            <p:nvPr>
              <p:custDataLst>
                <p:tags r:id="rId5"/>
              </p:custDataLst>
            </p:nvPr>
          </p:nvSpPr>
          <p:spPr>
            <a:xfrm>
              <a:off x="13569" y="9677"/>
              <a:ext cx="1442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2" name="矩形 101"/>
            <p:cNvSpPr/>
            <p:nvPr>
              <p:custDataLst>
                <p:tags r:id="rId6"/>
              </p:custDataLst>
            </p:nvPr>
          </p:nvSpPr>
          <p:spPr>
            <a:xfrm>
              <a:off x="593" y="9677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3" name="矩形 102"/>
            <p:cNvSpPr/>
            <p:nvPr>
              <p:custDataLst>
                <p:tags r:id="rId7"/>
              </p:custDataLst>
            </p:nvPr>
          </p:nvSpPr>
          <p:spPr>
            <a:xfrm>
              <a:off x="1614" y="9677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4" name="矩形 103"/>
            <p:cNvSpPr/>
            <p:nvPr>
              <p:custDataLst>
                <p:tags r:id="rId8"/>
              </p:custDataLst>
            </p:nvPr>
          </p:nvSpPr>
          <p:spPr>
            <a:xfrm>
              <a:off x="2635" y="9677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5" name="矩形 104"/>
            <p:cNvSpPr/>
            <p:nvPr>
              <p:custDataLst>
                <p:tags r:id="rId9"/>
              </p:custDataLst>
            </p:nvPr>
          </p:nvSpPr>
          <p:spPr>
            <a:xfrm>
              <a:off x="3656" y="9677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6" name="矩形 105"/>
            <p:cNvSpPr/>
            <p:nvPr>
              <p:custDataLst>
                <p:tags r:id="rId10"/>
              </p:custDataLst>
            </p:nvPr>
          </p:nvSpPr>
          <p:spPr>
            <a:xfrm>
              <a:off x="4677" y="9677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7" name="矩形 106"/>
            <p:cNvSpPr/>
            <p:nvPr>
              <p:custDataLst>
                <p:tags r:id="rId11"/>
              </p:custDataLst>
            </p:nvPr>
          </p:nvSpPr>
          <p:spPr>
            <a:xfrm>
              <a:off x="5698" y="9677"/>
              <a:ext cx="2103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376555" y="5380990"/>
            <a:ext cx="9155430" cy="422910"/>
            <a:chOff x="593" y="9677"/>
            <a:chExt cx="14418" cy="666"/>
          </a:xfrm>
        </p:grpSpPr>
        <p:sp>
          <p:nvSpPr>
            <p:cNvPr id="80" name="矩形 79"/>
            <p:cNvSpPr/>
            <p:nvPr>
              <p:custDataLst>
                <p:tags r:id="rId12"/>
              </p:custDataLst>
            </p:nvPr>
          </p:nvSpPr>
          <p:spPr>
            <a:xfrm>
              <a:off x="7802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1" name="矩形 80"/>
            <p:cNvSpPr/>
            <p:nvPr>
              <p:custDataLst>
                <p:tags r:id="rId13"/>
              </p:custDataLst>
            </p:nvPr>
          </p:nvSpPr>
          <p:spPr>
            <a:xfrm>
              <a:off x="9244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2" name="矩形 81"/>
            <p:cNvSpPr/>
            <p:nvPr>
              <p:custDataLst>
                <p:tags r:id="rId14"/>
              </p:custDataLst>
            </p:nvPr>
          </p:nvSpPr>
          <p:spPr>
            <a:xfrm>
              <a:off x="10686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3" name="矩形 82"/>
            <p:cNvSpPr/>
            <p:nvPr>
              <p:custDataLst>
                <p:tags r:id="rId15"/>
              </p:custDataLst>
            </p:nvPr>
          </p:nvSpPr>
          <p:spPr>
            <a:xfrm>
              <a:off x="12127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4" name="矩形 83"/>
            <p:cNvSpPr/>
            <p:nvPr>
              <p:custDataLst>
                <p:tags r:id="rId16"/>
              </p:custDataLst>
            </p:nvPr>
          </p:nvSpPr>
          <p:spPr>
            <a:xfrm>
              <a:off x="13569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17"/>
              </p:custDataLst>
            </p:nvPr>
          </p:nvSpPr>
          <p:spPr>
            <a:xfrm>
              <a:off x="593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6" name="矩形 85"/>
            <p:cNvSpPr/>
            <p:nvPr>
              <p:custDataLst>
                <p:tags r:id="rId18"/>
              </p:custDataLst>
            </p:nvPr>
          </p:nvSpPr>
          <p:spPr>
            <a:xfrm>
              <a:off x="1614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7" name="矩形 86"/>
            <p:cNvSpPr/>
            <p:nvPr>
              <p:custDataLst>
                <p:tags r:id="rId19"/>
              </p:custDataLst>
            </p:nvPr>
          </p:nvSpPr>
          <p:spPr>
            <a:xfrm>
              <a:off x="2635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20"/>
              </p:custDataLst>
            </p:nvPr>
          </p:nvSpPr>
          <p:spPr>
            <a:xfrm>
              <a:off x="3656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9" name="矩形 88"/>
            <p:cNvSpPr/>
            <p:nvPr>
              <p:custDataLst>
                <p:tags r:id="rId21"/>
              </p:custDataLst>
            </p:nvPr>
          </p:nvSpPr>
          <p:spPr>
            <a:xfrm>
              <a:off x="4677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0" name="矩形 89"/>
            <p:cNvSpPr/>
            <p:nvPr>
              <p:custDataLst>
                <p:tags r:id="rId22"/>
              </p:custDataLst>
            </p:nvPr>
          </p:nvSpPr>
          <p:spPr>
            <a:xfrm>
              <a:off x="5698" y="9677"/>
              <a:ext cx="2103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... ...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1" name="矩形 90"/>
            <p:cNvSpPr/>
            <p:nvPr>
              <p:custDataLst>
                <p:tags r:id="rId23"/>
              </p:custDataLst>
            </p:nvPr>
          </p:nvSpPr>
          <p:spPr>
            <a:xfrm>
              <a:off x="13594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2" name="矩形 91"/>
            <p:cNvSpPr/>
            <p:nvPr>
              <p:custDataLst>
                <p:tags r:id="rId24"/>
              </p:custDataLst>
            </p:nvPr>
          </p:nvSpPr>
          <p:spPr>
            <a:xfrm>
              <a:off x="7826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3" name="矩形 92"/>
            <p:cNvSpPr/>
            <p:nvPr>
              <p:custDataLst>
                <p:tags r:id="rId25"/>
              </p:custDataLst>
            </p:nvPr>
          </p:nvSpPr>
          <p:spPr>
            <a:xfrm>
              <a:off x="9268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4" name="矩形 93"/>
            <p:cNvSpPr/>
            <p:nvPr>
              <p:custDataLst>
                <p:tags r:id="rId26"/>
              </p:custDataLst>
            </p:nvPr>
          </p:nvSpPr>
          <p:spPr>
            <a:xfrm>
              <a:off x="10710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5" name="矩形 94"/>
            <p:cNvSpPr/>
            <p:nvPr>
              <p:custDataLst>
                <p:tags r:id="rId27"/>
              </p:custDataLst>
            </p:nvPr>
          </p:nvSpPr>
          <p:spPr>
            <a:xfrm>
              <a:off x="12152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28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程序内的分配策略：固定分区法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olidFill>
                  <a:srgbClr val="9C0B15"/>
                </a:solidFill>
              </a:rPr>
              <a:t>	</a:t>
            </a:r>
            <a:r>
              <a:rPr lang="zh-CN" altLang="en-US" sz="2000"/>
              <a:t>如果1MB分配不超过500次，那么</a:t>
            </a:r>
            <a:r>
              <a:rPr lang="zh-CN" altLang="en-US" sz="2000">
                <a:solidFill>
                  <a:srgbClr val="9C0B15"/>
                </a:solidFill>
              </a:rPr>
              <a:t>不会产生任何内存碎片</a:t>
            </a:r>
            <a:r>
              <a:rPr lang="zh-CN" altLang="en-US" sz="2000"/>
              <a:t>。但如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/>
              <a:t>果分配第501次，我们将发现</a:t>
            </a:r>
            <a:r>
              <a:rPr lang="zh-CN" altLang="en-US" sz="2000">
                <a:solidFill>
                  <a:srgbClr val="9C0B15"/>
                </a:solidFill>
              </a:rPr>
              <a:t>1MB内存池的资源耗尽了</a:t>
            </a:r>
            <a:r>
              <a:rPr lang="zh-CN" altLang="en-US" sz="2000"/>
              <a:t>，此时只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有</a:t>
            </a:r>
            <a:r>
              <a:rPr lang="zh-CN" altLang="en-US" sz="2000">
                <a:solidFill>
                  <a:srgbClr val="9C0B15"/>
                </a:solidFill>
              </a:rPr>
              <a:t>从100MB的内存池里面拿出一块</a:t>
            </a:r>
            <a:r>
              <a:rPr lang="zh-CN" altLang="en-US" sz="2000"/>
              <a:t>来满足这个请求。这一次将产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生99MB的内部碎片。而且，分配第505次后，我们将无法再满足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更多请求。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100MB分配就更惨了：</a:t>
            </a:r>
            <a:r>
              <a:rPr lang="zh-CN" altLang="en-US" sz="2000">
                <a:solidFill>
                  <a:srgbClr val="9C0B15"/>
                </a:solidFill>
              </a:rPr>
              <a:t>只能做五次分配</a:t>
            </a:r>
            <a:r>
              <a:rPr lang="zh-CN" altLang="en-US" sz="2000"/>
              <a:t>，此时系统中便无100MB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的整块内存了，</a:t>
            </a:r>
            <a:r>
              <a:rPr lang="zh-CN" altLang="en-US" sz="2000">
                <a:solidFill>
                  <a:srgbClr val="9C0B15"/>
                </a:solidFill>
              </a:rPr>
              <a:t>即使1MB内存池有足够总量</a:t>
            </a:r>
            <a:r>
              <a:rPr lang="zh-CN" altLang="en-US" sz="2000"/>
              <a:t>也无法再分配了。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外部碎片</a:t>
            </a:r>
            <a:r>
              <a:rPr lang="en-US" altLang="zh-CN" sz="2000">
                <a:solidFill>
                  <a:srgbClr val="9C0B15"/>
                </a:solidFill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尚未被实际分配出去</a:t>
            </a:r>
            <a:r>
              <a:rPr lang="zh-CN" altLang="en-US" sz="2000"/>
              <a:t>，但因为某些逻辑上的原因</a:t>
            </a:r>
            <a:r>
              <a:rPr lang="zh-CN" altLang="en-US" sz="2000">
                <a:solidFill>
                  <a:srgbClr val="9C0B15"/>
                </a:solidFill>
              </a:rPr>
              <a:t>无法分配的资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源</a:t>
            </a:r>
            <a:r>
              <a:rPr lang="zh-CN" altLang="en-US" sz="2000"/>
              <a:t>。这通常是由于</a:t>
            </a:r>
            <a:r>
              <a:rPr lang="zh-CN" altLang="en-US" sz="2000">
                <a:solidFill>
                  <a:srgbClr val="9C0B15"/>
                </a:solidFill>
              </a:rPr>
              <a:t>资源请求的空间分布限制</a:t>
            </a:r>
            <a:r>
              <a:rPr lang="zh-CN" altLang="en-US" sz="2000"/>
              <a:t>与</a:t>
            </a:r>
            <a:r>
              <a:rPr lang="zh-CN" altLang="en-US" sz="2000">
                <a:solidFill>
                  <a:srgbClr val="9C0B15"/>
                </a:solidFill>
              </a:rPr>
              <a:t>实际资源的空间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分布方式冲突</a:t>
            </a:r>
            <a:r>
              <a:rPr lang="zh-CN" altLang="en-US" sz="2000"/>
              <a:t>致的。最常见的冲突是</a:t>
            </a:r>
            <a:r>
              <a:rPr lang="zh-CN" altLang="en-US" sz="2000">
                <a:solidFill>
                  <a:srgbClr val="9C0B15"/>
                </a:solidFill>
              </a:rPr>
              <a:t>请求的连续性</a:t>
            </a:r>
            <a:r>
              <a:rPr lang="zh-CN" altLang="en-US" sz="2000"/>
              <a:t>与</a:t>
            </a:r>
            <a:r>
              <a:rPr lang="zh-CN" altLang="en-US" sz="2000">
                <a:solidFill>
                  <a:srgbClr val="9C0B15"/>
                </a:solidFill>
              </a:rPr>
              <a:t>资源分布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的不连续</a:t>
            </a:r>
            <a:r>
              <a:rPr lang="zh-CN" altLang="en-US" sz="2000"/>
              <a:t>之间的冲突，在内存分配问题上尤其如此。如果某些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资源在空间上不连续，</a:t>
            </a:r>
            <a:r>
              <a:rPr lang="zh-CN" altLang="en-US" sz="2000">
                <a:solidFill>
                  <a:srgbClr val="9C0B15"/>
                </a:solidFill>
              </a:rPr>
              <a:t>即便总量足够，也无法满足连续分配的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需求</a:t>
            </a:r>
            <a:r>
              <a:rPr lang="zh-CN" altLang="en-US" sz="2000"/>
              <a:t>。</a:t>
            </a:r>
            <a:endParaRPr lang="zh-CN" altLang="en-US" sz="2000"/>
          </a:p>
        </p:txBody>
      </p:sp>
      <p:sp>
        <p:nvSpPr>
          <p:cNvPr id="109" name="右箭头标注 108"/>
          <p:cNvSpPr/>
          <p:nvPr>
            <p:custDataLst>
              <p:tags r:id="rId29"/>
            </p:custDataLst>
          </p:nvPr>
        </p:nvSpPr>
        <p:spPr>
          <a:xfrm>
            <a:off x="440690" y="1297305"/>
            <a:ext cx="1727835" cy="914400"/>
          </a:xfrm>
          <a:prstGeom prst="rightArrowCallou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仍然仅适合简单的应用程序</a:t>
            </a:r>
            <a:endParaRPr lang="zh-CN" altLang="en-US"/>
          </a:p>
        </p:txBody>
      </p:sp>
    </p:spTree>
    <p:custDataLst>
      <p:tags r:id="rId30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程序内的分配策略：动态分区法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r>
              <a:rPr lang="zh-CN" altLang="en-US" sz="2000" b="1">
                <a:solidFill>
                  <a:srgbClr val="9C0B15"/>
                </a:solidFill>
              </a:rPr>
              <a:t>改进</a:t>
            </a:r>
            <a:r>
              <a:rPr lang="en-US" altLang="zh-CN" sz="2000"/>
              <a:t>		</a:t>
            </a:r>
            <a:r>
              <a:rPr lang="zh-CN" altLang="en-US" sz="2000"/>
              <a:t>通过上面的例子可以发现，多固定块法的问题在于要精确知道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每种请求的数量。但是，在实际应用程序中，我们只能对</a:t>
            </a:r>
            <a:r>
              <a:rPr lang="zh-CN" altLang="en-US" sz="2000">
                <a:solidFill>
                  <a:srgbClr val="9C0B15"/>
                </a:solidFill>
              </a:rPr>
              <a:t>总量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有一个估计，对于</a:t>
            </a:r>
            <a:r>
              <a:rPr lang="zh-CN" altLang="en-US" sz="2000">
                <a:solidFill>
                  <a:srgbClr val="9C0B15"/>
                </a:solidFill>
              </a:rPr>
              <a:t>每个种类的数量</a:t>
            </a:r>
            <a:r>
              <a:rPr lang="zh-CN" altLang="en-US" sz="2000"/>
              <a:t>是难以估计的。同时，我们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观察发现，我们</a:t>
            </a:r>
            <a:r>
              <a:rPr lang="zh-CN" altLang="en-US" sz="2000">
                <a:solidFill>
                  <a:srgbClr val="9C0B15"/>
                </a:solidFill>
              </a:rPr>
              <a:t>完全可以用100个的1MB内存块</a:t>
            </a:r>
            <a:r>
              <a:rPr lang="zh-CN" altLang="en-US" sz="2000"/>
              <a:t>来满足一个单一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的</a:t>
            </a:r>
            <a:r>
              <a:rPr lang="en-US" altLang="zh-CN" sz="2000"/>
              <a:t>100MB</a:t>
            </a:r>
            <a:r>
              <a:rPr lang="zh-CN" altLang="en-US" sz="2000"/>
              <a:t>内存分配请求</a:t>
            </a:r>
            <a:r>
              <a:rPr lang="zh-CN" altLang="en-US" sz="2000">
                <a:sym typeface="+mn-ea"/>
              </a:rPr>
              <a:t>，只要</a:t>
            </a:r>
            <a:r>
              <a:rPr lang="en-US" altLang="zh-CN" sz="2000">
                <a:sym typeface="+mn-ea"/>
              </a:rPr>
              <a:t>1MB</a:t>
            </a:r>
            <a:r>
              <a:rPr lang="zh-CN" altLang="en-US" sz="2000">
                <a:sym typeface="+mn-ea"/>
              </a:rPr>
              <a:t>的内存块是连续的。</a:t>
            </a:r>
            <a:endParaRPr lang="zh-CN" altLang="en-US" sz="2000"/>
          </a:p>
          <a:p>
            <a:endParaRPr lang="zh-CN" altLang="en-US" sz="2000"/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动态分区法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>
                <a:sym typeface="+mn-ea"/>
              </a:rPr>
              <a:t>将整个堆切成与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某个粒度相同的小块</a:t>
            </a:r>
            <a:r>
              <a:rPr lang="zh-CN" sz="2000">
                <a:sym typeface="+mn-ea"/>
              </a:rPr>
              <a:t>，粒度由所有分配的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最大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公约数决定</a:t>
            </a:r>
            <a:r>
              <a:rPr lang="zh-CN" sz="2000"/>
              <a:t>。每次分配都分配一个或连续的多个小块。作为一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sz="2000"/>
              <a:t>个特例，</a:t>
            </a:r>
            <a:r>
              <a:rPr lang="zh-CN" altLang="en-US" sz="2000">
                <a:solidFill>
                  <a:srgbClr val="9C0B15"/>
                </a:solidFill>
              </a:rPr>
              <a:t>如果每个小块的大小都是1字节</a:t>
            </a:r>
            <a:r>
              <a:rPr lang="zh-CN" altLang="en-US" sz="2000"/>
              <a:t>，那么对任何分配而言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都不会产生内部碎片。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但是外部碎片呢？恐怕无法避免。</a:t>
            </a:r>
            <a:endParaRPr lang="zh-CN" altLang="en-US" sz="2000"/>
          </a:p>
        </p:txBody>
      </p:sp>
      <p:grpSp>
        <p:nvGrpSpPr>
          <p:cNvPr id="98" name="组合 97"/>
          <p:cNvGrpSpPr/>
          <p:nvPr/>
        </p:nvGrpSpPr>
        <p:grpSpPr>
          <a:xfrm>
            <a:off x="377825" y="5410200"/>
            <a:ext cx="9154795" cy="422910"/>
            <a:chOff x="594" y="7192"/>
            <a:chExt cx="14417" cy="666"/>
          </a:xfrm>
        </p:grpSpPr>
        <p:sp>
          <p:nvSpPr>
            <p:cNvPr id="90" name="矩形 89"/>
            <p:cNvSpPr/>
            <p:nvPr>
              <p:custDataLst>
                <p:tags r:id="rId2"/>
              </p:custDataLst>
            </p:nvPr>
          </p:nvSpPr>
          <p:spPr>
            <a:xfrm>
              <a:off x="12845" y="7192"/>
              <a:ext cx="2167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4" name="矩形 83"/>
            <p:cNvSpPr/>
            <p:nvPr>
              <p:custDataLst>
                <p:tags r:id="rId3"/>
              </p:custDataLst>
            </p:nvPr>
          </p:nvSpPr>
          <p:spPr>
            <a:xfrm>
              <a:off x="594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4"/>
              </p:custDataLst>
            </p:nvPr>
          </p:nvSpPr>
          <p:spPr>
            <a:xfrm>
              <a:off x="161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6" name="矩形 85"/>
            <p:cNvSpPr/>
            <p:nvPr>
              <p:custDataLst>
                <p:tags r:id="rId5"/>
              </p:custDataLst>
            </p:nvPr>
          </p:nvSpPr>
          <p:spPr>
            <a:xfrm>
              <a:off x="2636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7" name="矩形 86"/>
            <p:cNvSpPr/>
            <p:nvPr>
              <p:custDataLst>
                <p:tags r:id="rId6"/>
              </p:custDataLst>
            </p:nvPr>
          </p:nvSpPr>
          <p:spPr>
            <a:xfrm>
              <a:off x="3657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7"/>
              </p:custDataLst>
            </p:nvPr>
          </p:nvSpPr>
          <p:spPr>
            <a:xfrm>
              <a:off x="4678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1" name="矩形 90"/>
            <p:cNvSpPr/>
            <p:nvPr>
              <p:custDataLst>
                <p:tags r:id="rId8"/>
              </p:custDataLst>
            </p:nvPr>
          </p:nvSpPr>
          <p:spPr>
            <a:xfrm>
              <a:off x="5699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2" name="矩形 91"/>
            <p:cNvSpPr/>
            <p:nvPr>
              <p:custDataLst>
                <p:tags r:id="rId9"/>
              </p:custDataLst>
            </p:nvPr>
          </p:nvSpPr>
          <p:spPr>
            <a:xfrm>
              <a:off x="6720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3" name="矩形 92"/>
            <p:cNvSpPr/>
            <p:nvPr>
              <p:custDataLst>
                <p:tags r:id="rId10"/>
              </p:custDataLst>
            </p:nvPr>
          </p:nvSpPr>
          <p:spPr>
            <a:xfrm>
              <a:off x="7741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4" name="矩形 93"/>
            <p:cNvSpPr/>
            <p:nvPr>
              <p:custDataLst>
                <p:tags r:id="rId11"/>
              </p:custDataLst>
            </p:nvPr>
          </p:nvSpPr>
          <p:spPr>
            <a:xfrm>
              <a:off x="8762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12"/>
              </p:custDataLst>
            </p:nvPr>
          </p:nvSpPr>
          <p:spPr>
            <a:xfrm>
              <a:off x="9783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6" name="矩形 95"/>
            <p:cNvSpPr/>
            <p:nvPr>
              <p:custDataLst>
                <p:tags r:id="rId13"/>
              </p:custDataLst>
            </p:nvPr>
          </p:nvSpPr>
          <p:spPr>
            <a:xfrm>
              <a:off x="10804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>
              <p:custDataLst>
                <p:tags r:id="rId14"/>
              </p:custDataLst>
            </p:nvPr>
          </p:nvSpPr>
          <p:spPr>
            <a:xfrm>
              <a:off x="1182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378460" y="4517390"/>
            <a:ext cx="9154795" cy="422910"/>
            <a:chOff x="594" y="7192"/>
            <a:chExt cx="14417" cy="666"/>
          </a:xfrm>
        </p:grpSpPr>
        <p:sp>
          <p:nvSpPr>
            <p:cNvPr id="100" name="矩形 99"/>
            <p:cNvSpPr/>
            <p:nvPr>
              <p:custDataLst>
                <p:tags r:id="rId15"/>
              </p:custDataLst>
            </p:nvPr>
          </p:nvSpPr>
          <p:spPr>
            <a:xfrm>
              <a:off x="12845" y="7192"/>
              <a:ext cx="2167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1" name="矩形 100"/>
            <p:cNvSpPr/>
            <p:nvPr>
              <p:custDataLst>
                <p:tags r:id="rId16"/>
              </p:custDataLst>
            </p:nvPr>
          </p:nvSpPr>
          <p:spPr>
            <a:xfrm>
              <a:off x="594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2" name="矩形 101"/>
            <p:cNvSpPr/>
            <p:nvPr>
              <p:custDataLst>
                <p:tags r:id="rId17"/>
              </p:custDataLst>
            </p:nvPr>
          </p:nvSpPr>
          <p:spPr>
            <a:xfrm>
              <a:off x="1615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3" name="矩形 102"/>
            <p:cNvSpPr/>
            <p:nvPr>
              <p:custDataLst>
                <p:tags r:id="rId18"/>
              </p:custDataLst>
            </p:nvPr>
          </p:nvSpPr>
          <p:spPr>
            <a:xfrm>
              <a:off x="2636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4" name="矩形 103"/>
            <p:cNvSpPr/>
            <p:nvPr>
              <p:custDataLst>
                <p:tags r:id="rId19"/>
              </p:custDataLst>
            </p:nvPr>
          </p:nvSpPr>
          <p:spPr>
            <a:xfrm>
              <a:off x="3657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5" name="矩形 104"/>
            <p:cNvSpPr/>
            <p:nvPr>
              <p:custDataLst>
                <p:tags r:id="rId20"/>
              </p:custDataLst>
            </p:nvPr>
          </p:nvSpPr>
          <p:spPr>
            <a:xfrm>
              <a:off x="4678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6" name="矩形 105"/>
            <p:cNvSpPr/>
            <p:nvPr>
              <p:custDataLst>
                <p:tags r:id="rId21"/>
              </p:custDataLst>
            </p:nvPr>
          </p:nvSpPr>
          <p:spPr>
            <a:xfrm>
              <a:off x="5699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7" name="矩形 106"/>
            <p:cNvSpPr/>
            <p:nvPr>
              <p:custDataLst>
                <p:tags r:id="rId22"/>
              </p:custDataLst>
            </p:nvPr>
          </p:nvSpPr>
          <p:spPr>
            <a:xfrm>
              <a:off x="6720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8" name="矩形 107"/>
            <p:cNvSpPr/>
            <p:nvPr>
              <p:custDataLst>
                <p:tags r:id="rId23"/>
              </p:custDataLst>
            </p:nvPr>
          </p:nvSpPr>
          <p:spPr>
            <a:xfrm>
              <a:off x="7741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9" name="矩形 108"/>
            <p:cNvSpPr/>
            <p:nvPr>
              <p:custDataLst>
                <p:tags r:id="rId24"/>
              </p:custDataLst>
            </p:nvPr>
          </p:nvSpPr>
          <p:spPr>
            <a:xfrm>
              <a:off x="8762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10" name="矩形 109"/>
            <p:cNvSpPr/>
            <p:nvPr>
              <p:custDataLst>
                <p:tags r:id="rId25"/>
              </p:custDataLst>
            </p:nvPr>
          </p:nvSpPr>
          <p:spPr>
            <a:xfrm>
              <a:off x="9783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11" name="矩形 110"/>
            <p:cNvSpPr/>
            <p:nvPr>
              <p:custDataLst>
                <p:tags r:id="rId26"/>
              </p:custDataLst>
            </p:nvPr>
          </p:nvSpPr>
          <p:spPr>
            <a:xfrm>
              <a:off x="10804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12" name="矩形 111"/>
            <p:cNvSpPr/>
            <p:nvPr>
              <p:custDataLst>
                <p:tags r:id="rId27"/>
              </p:custDataLst>
            </p:nvPr>
          </p:nvSpPr>
          <p:spPr>
            <a:xfrm>
              <a:off x="11825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</p:grpSp>
    </p:spTree>
    <p:custDataLst>
      <p:tags r:id="rId28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简单的策略：首次适配法（</a:t>
            </a:r>
            <a:r>
              <a:rPr lang="en-US" altLang="zh-CN" sz="2000" b="1">
                <a:solidFill>
                  <a:srgbClr val="9C0B15"/>
                </a:solidFill>
              </a:rPr>
              <a:t>First-Fit</a:t>
            </a:r>
            <a:r>
              <a:rPr lang="zh-CN" altLang="en-US" sz="2000" b="1">
                <a:solidFill>
                  <a:srgbClr val="9C0B15"/>
                </a:solidFill>
              </a:rPr>
              <a:t>）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首次适配</a:t>
            </a:r>
            <a:r>
              <a:rPr lang="en-US" altLang="zh-CN" sz="2000"/>
              <a:t>	</a:t>
            </a:r>
            <a:r>
              <a:rPr lang="zh-CN" altLang="en-US" sz="2000" dirty="0">
                <a:sym typeface="+mn-ea"/>
              </a:rPr>
              <a:t>在空闲区列表</a:t>
            </a:r>
            <a:r>
              <a:rPr lang="zh-CN" altLang="en-US" sz="2000" dirty="0" smtClean="0">
                <a:sym typeface="+mn-ea"/>
              </a:rPr>
              <a:t>中按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某个线性顺序</a:t>
            </a:r>
            <a:r>
              <a:rPr lang="zh-CN" altLang="en-US" sz="2000" dirty="0" smtClean="0">
                <a:sym typeface="+mn-ea"/>
              </a:rPr>
              <a:t>（最常见的是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空闲区的地址序</a:t>
            </a:r>
            <a:r>
              <a:rPr lang="zh-CN" altLang="en-US" sz="2000" dirty="0" smtClean="0">
                <a:sym typeface="+mn-ea"/>
              </a:rPr>
              <a:t>，也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 dirty="0" smtClean="0">
                <a:sym typeface="+mn-ea"/>
              </a:rPr>
              <a:t>可以是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各个空闲区在列表中的登记顺序</a:t>
            </a:r>
            <a:r>
              <a:rPr lang="zh-CN" altLang="en-US" sz="2000" dirty="0" smtClean="0">
                <a:sym typeface="+mn-ea"/>
              </a:rPr>
              <a:t>或者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从上次分配的位置开始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依次往后</a:t>
            </a:r>
            <a:r>
              <a:rPr lang="zh-CN" altLang="en-US" sz="2000" dirty="0" smtClean="0">
                <a:sym typeface="+mn-ea"/>
              </a:rPr>
              <a:t>）检索</a:t>
            </a:r>
            <a:r>
              <a:rPr lang="zh-CN" altLang="en-US" sz="2000" dirty="0">
                <a:sym typeface="+mn-ea"/>
              </a:rPr>
              <a:t>，第一个</a:t>
            </a:r>
            <a:r>
              <a:rPr lang="zh-CN" altLang="en-US" sz="2000" dirty="0" smtClean="0">
                <a:sym typeface="+mn-ea"/>
              </a:rPr>
              <a:t>能容纳该</a:t>
            </a:r>
            <a:r>
              <a:rPr lang="zh-CN" altLang="en-US" sz="2000" dirty="0">
                <a:sym typeface="+mn-ea"/>
              </a:rPr>
              <a:t>分配的空闲区被选中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优点</a:t>
            </a:r>
            <a:r>
              <a:rPr lang="en-US" altLang="zh-CN" sz="2000"/>
              <a:t>		</a:t>
            </a:r>
            <a:r>
              <a:rPr lang="zh-CN" altLang="en-US" sz="2000"/>
              <a:t>简单。对大小内存申请都公平，没有倾向性。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缺点</a:t>
            </a:r>
            <a:r>
              <a:rPr lang="en-US" altLang="zh-CN" sz="2000"/>
              <a:t>		</a:t>
            </a:r>
            <a:r>
              <a:rPr lang="zh-CN" altLang="en-US" sz="2000"/>
              <a:t>不试着</a:t>
            </a:r>
            <a:r>
              <a:rPr lang="zh-CN" altLang="en-US" sz="2000">
                <a:solidFill>
                  <a:srgbClr val="9C0B15"/>
                </a:solidFill>
              </a:rPr>
              <a:t>保留大的整块区间</a:t>
            </a:r>
            <a:r>
              <a:rPr lang="zh-CN" altLang="en-US" sz="2000"/>
              <a:t>，也不去</a:t>
            </a:r>
            <a:r>
              <a:rPr lang="zh-CN" altLang="en-US" sz="2000">
                <a:solidFill>
                  <a:srgbClr val="9C0B15"/>
                </a:solidFill>
              </a:rPr>
              <a:t>试图规避碎片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例子</a:t>
            </a:r>
            <a:r>
              <a:rPr lang="en-US" altLang="zh-CN" sz="2000" b="1">
                <a:solidFill>
                  <a:srgbClr val="9C0B15"/>
                </a:solidFill>
              </a:rPr>
              <a:t>1</a:t>
            </a:r>
            <a:r>
              <a:rPr lang="en-US" altLang="zh-CN" sz="2000"/>
              <a:t>		</a:t>
            </a:r>
            <a:r>
              <a:rPr lang="zh-CN" altLang="en-US" sz="2000"/>
              <a:t>假设开始时内存分配状况如下图所示。省略号部分不予考虑。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假设内存分配请求顺序为</a:t>
            </a:r>
            <a:r>
              <a:rPr lang="en-US" altLang="zh-CN" sz="2000"/>
              <a:t>1MB-2MB-3MB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1</a:t>
            </a:r>
            <a:r>
              <a:rPr lang="zh-CN" altLang="en-US" sz="2000"/>
              <a:t>）分配器遇到第一个空闲区，它是连续的</a:t>
            </a:r>
            <a:r>
              <a:rPr lang="en-US" altLang="zh-CN" sz="2000"/>
              <a:t>2MB</a:t>
            </a:r>
            <a:r>
              <a:rPr lang="zh-CN" altLang="en-US" sz="2000"/>
              <a:t>。分配器在其中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拿出</a:t>
            </a:r>
            <a:r>
              <a:rPr lang="en-US" altLang="zh-CN" sz="2000"/>
              <a:t>1MB</a:t>
            </a:r>
            <a:r>
              <a:rPr lang="zh-CN" altLang="en-US" sz="2000"/>
              <a:t>完成请求。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2</a:t>
            </a:r>
            <a:r>
              <a:rPr lang="zh-CN" altLang="en-US" sz="2000"/>
              <a:t>）分配器查询第一个空闲区，发现它还剩</a:t>
            </a:r>
            <a:r>
              <a:rPr lang="en-US" altLang="zh-CN" sz="2000"/>
              <a:t>1MB</a:t>
            </a:r>
            <a:r>
              <a:rPr lang="zh-CN" altLang="en-US" sz="2000"/>
              <a:t>，无法满足需求，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于是决定在第二个分区的</a:t>
            </a:r>
            <a:r>
              <a:rPr lang="en-US" altLang="zh-CN" sz="2000"/>
              <a:t>3MB</a:t>
            </a:r>
            <a:r>
              <a:rPr lang="zh-CN" altLang="en-US" sz="2000"/>
              <a:t>中拿出</a:t>
            </a:r>
            <a:r>
              <a:rPr lang="en-US" altLang="zh-CN" sz="2000"/>
              <a:t>2MB</a:t>
            </a:r>
            <a:r>
              <a:rPr lang="zh-CN" altLang="en-US" sz="2000"/>
              <a:t>来。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3</a:t>
            </a:r>
            <a:r>
              <a:rPr lang="zh-CN" altLang="en-US" sz="2000"/>
              <a:t>）分配器决定分配第三个请求。然而，现在已经无连续的</a:t>
            </a:r>
            <a:r>
              <a:rPr lang="en-US" altLang="zh-CN" sz="2000"/>
              <a:t>3MB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了，空间都是零散的。</a:t>
            </a:r>
            <a:endParaRPr lang="en-US" altLang="zh-CN" sz="2000"/>
          </a:p>
        </p:txBody>
      </p:sp>
      <p:grpSp>
        <p:nvGrpSpPr>
          <p:cNvPr id="98" name="组合 97"/>
          <p:cNvGrpSpPr/>
          <p:nvPr/>
        </p:nvGrpSpPr>
        <p:grpSpPr>
          <a:xfrm>
            <a:off x="297180" y="3762375"/>
            <a:ext cx="9154795" cy="422910"/>
            <a:chOff x="594" y="7192"/>
            <a:chExt cx="14417" cy="666"/>
          </a:xfrm>
        </p:grpSpPr>
        <p:sp>
          <p:nvSpPr>
            <p:cNvPr id="90" name="矩形 89"/>
            <p:cNvSpPr/>
            <p:nvPr>
              <p:custDataLst>
                <p:tags r:id="rId2"/>
              </p:custDataLst>
            </p:nvPr>
          </p:nvSpPr>
          <p:spPr>
            <a:xfrm>
              <a:off x="12845" y="7192"/>
              <a:ext cx="2167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4" name="矩形 83"/>
            <p:cNvSpPr/>
            <p:nvPr>
              <p:custDataLst>
                <p:tags r:id="rId3"/>
              </p:custDataLst>
            </p:nvPr>
          </p:nvSpPr>
          <p:spPr>
            <a:xfrm>
              <a:off x="594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4"/>
              </p:custDataLst>
            </p:nvPr>
          </p:nvSpPr>
          <p:spPr>
            <a:xfrm>
              <a:off x="161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6" name="矩形 85"/>
            <p:cNvSpPr/>
            <p:nvPr>
              <p:custDataLst>
                <p:tags r:id="rId5"/>
              </p:custDataLst>
            </p:nvPr>
          </p:nvSpPr>
          <p:spPr>
            <a:xfrm>
              <a:off x="2636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7" name="矩形 86"/>
            <p:cNvSpPr/>
            <p:nvPr>
              <p:custDataLst>
                <p:tags r:id="rId6"/>
              </p:custDataLst>
            </p:nvPr>
          </p:nvSpPr>
          <p:spPr>
            <a:xfrm>
              <a:off x="3657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7"/>
              </p:custDataLst>
            </p:nvPr>
          </p:nvSpPr>
          <p:spPr>
            <a:xfrm>
              <a:off x="4678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1" name="矩形 90"/>
            <p:cNvSpPr/>
            <p:nvPr>
              <p:custDataLst>
                <p:tags r:id="rId8"/>
              </p:custDataLst>
            </p:nvPr>
          </p:nvSpPr>
          <p:spPr>
            <a:xfrm>
              <a:off x="5699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2" name="矩形 91"/>
            <p:cNvSpPr/>
            <p:nvPr>
              <p:custDataLst>
                <p:tags r:id="rId9"/>
              </p:custDataLst>
            </p:nvPr>
          </p:nvSpPr>
          <p:spPr>
            <a:xfrm>
              <a:off x="6720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3" name="矩形 92"/>
            <p:cNvSpPr/>
            <p:nvPr>
              <p:custDataLst>
                <p:tags r:id="rId10"/>
              </p:custDataLst>
            </p:nvPr>
          </p:nvSpPr>
          <p:spPr>
            <a:xfrm>
              <a:off x="7741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4" name="矩形 93"/>
            <p:cNvSpPr/>
            <p:nvPr>
              <p:custDataLst>
                <p:tags r:id="rId11"/>
              </p:custDataLst>
            </p:nvPr>
          </p:nvSpPr>
          <p:spPr>
            <a:xfrm>
              <a:off x="8762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12"/>
              </p:custDataLst>
            </p:nvPr>
          </p:nvSpPr>
          <p:spPr>
            <a:xfrm>
              <a:off x="9783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6" name="矩形 95"/>
            <p:cNvSpPr/>
            <p:nvPr>
              <p:custDataLst>
                <p:tags r:id="rId13"/>
              </p:custDataLst>
            </p:nvPr>
          </p:nvSpPr>
          <p:spPr>
            <a:xfrm>
              <a:off x="10804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>
              <p:custDataLst>
                <p:tags r:id="rId14"/>
              </p:custDataLst>
            </p:nvPr>
          </p:nvSpPr>
          <p:spPr>
            <a:xfrm>
              <a:off x="1182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</p:grpSp>
    </p:spTree>
    <p:custDataLst>
      <p:tags r:id="rId15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程序内的分配策略：最好适配法（</a:t>
            </a:r>
            <a:r>
              <a:rPr lang="en-US" altLang="zh-CN" sz="2000" b="1">
                <a:solidFill>
                  <a:srgbClr val="9C0B15"/>
                </a:solidFill>
              </a:rPr>
              <a:t>Best-Fit</a:t>
            </a:r>
            <a:r>
              <a:rPr lang="zh-CN" altLang="en-US" sz="2000" b="1">
                <a:solidFill>
                  <a:srgbClr val="9C0B15"/>
                </a:solidFill>
              </a:rPr>
              <a:t>）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最好适配</a:t>
            </a:r>
            <a:r>
              <a:rPr lang="en-US" altLang="zh-CN" sz="2000"/>
              <a:t>	</a:t>
            </a:r>
            <a:r>
              <a:rPr lang="zh-CN" altLang="en-US" sz="2000" dirty="0">
                <a:sym typeface="+mn-ea"/>
              </a:rPr>
              <a:t>遍历</a:t>
            </a:r>
            <a:r>
              <a:rPr lang="zh-CN" altLang="en-US" sz="2000" dirty="0">
                <a:sym typeface="+mn-ea"/>
              </a:rPr>
              <a:t>空闲区列表，选择</a:t>
            </a:r>
            <a:r>
              <a:rPr lang="zh-CN" altLang="en-US" sz="2000" dirty="0" smtClean="0">
                <a:sym typeface="+mn-ea"/>
              </a:rPr>
              <a:t>能容纳该</a:t>
            </a:r>
            <a:r>
              <a:rPr lang="zh-CN" altLang="en-US" sz="2000" dirty="0">
                <a:sym typeface="+mn-ea"/>
              </a:rPr>
              <a:t>分配的空闲区中的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最小的那个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优点</a:t>
            </a:r>
            <a:r>
              <a:rPr lang="en-US" altLang="zh-CN" sz="2000"/>
              <a:t>		</a:t>
            </a:r>
            <a:r>
              <a:rPr lang="zh-CN" altLang="en-US" sz="2000"/>
              <a:t>试图</a:t>
            </a:r>
            <a:r>
              <a:rPr lang="zh-CN" altLang="en-US" sz="2000">
                <a:solidFill>
                  <a:srgbClr val="9C0B15"/>
                </a:solidFill>
              </a:rPr>
              <a:t>推迟对大空闲区的分割</a:t>
            </a:r>
            <a:r>
              <a:rPr lang="zh-CN" altLang="en-US" sz="2000"/>
              <a:t>以便将其用于未来的整块分配，直到不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得不分割它们。倾向于大块整块内存分配。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缺点</a:t>
            </a:r>
            <a:r>
              <a:rPr lang="en-US" altLang="zh-CN" sz="2000"/>
              <a:t>		</a:t>
            </a:r>
            <a:r>
              <a:rPr lang="zh-CN" altLang="en-US" sz="2000"/>
              <a:t>这么做等于</a:t>
            </a:r>
            <a:r>
              <a:rPr lang="zh-CN" altLang="en-US" sz="2000">
                <a:solidFill>
                  <a:srgbClr val="9C0B15"/>
                </a:solidFill>
              </a:rPr>
              <a:t>劫小济大</a:t>
            </a:r>
            <a:r>
              <a:rPr lang="zh-CN" altLang="en-US" sz="2000"/>
              <a:t>，会让小的空闲区</a:t>
            </a:r>
            <a:r>
              <a:rPr lang="zh-CN" altLang="en-US" sz="2000">
                <a:solidFill>
                  <a:srgbClr val="9C0B15"/>
                </a:solidFill>
              </a:rPr>
              <a:t>碎的更厉害</a:t>
            </a:r>
            <a:r>
              <a:rPr lang="zh-CN" altLang="en-US" sz="2000"/>
              <a:t>。一旦小的空闲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区都</a:t>
            </a:r>
            <a:r>
              <a:rPr lang="zh-CN" altLang="en-US" sz="2000">
                <a:solidFill>
                  <a:srgbClr val="9C0B15"/>
                </a:solidFill>
              </a:rPr>
              <a:t>碎到不能再碎而无法完成分配</a:t>
            </a:r>
            <a:r>
              <a:rPr lang="zh-CN" altLang="en-US" sz="2000"/>
              <a:t>，大的空闲区也要遭殃。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例子</a:t>
            </a:r>
            <a:r>
              <a:rPr lang="en-US" altLang="zh-CN" sz="2000" b="1">
                <a:solidFill>
                  <a:srgbClr val="9C0B15"/>
                </a:solidFill>
              </a:rPr>
              <a:t>1</a:t>
            </a:r>
            <a:r>
              <a:rPr lang="en-US" altLang="zh-CN" sz="2000"/>
              <a:t>		</a:t>
            </a:r>
            <a:r>
              <a:rPr lang="zh-CN" altLang="en-US" sz="2000"/>
              <a:t>回顾例子</a:t>
            </a:r>
            <a:r>
              <a:rPr lang="en-US" altLang="zh-CN" sz="2000"/>
              <a:t>1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假设内存分配请求顺序为</a:t>
            </a:r>
            <a:r>
              <a:rPr lang="en-US" altLang="zh-CN" sz="2000"/>
              <a:t>1MB-2MB-3MB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1</a:t>
            </a:r>
            <a:r>
              <a:rPr lang="zh-CN" altLang="en-US" sz="2000"/>
              <a:t>）分配器</a:t>
            </a:r>
            <a:r>
              <a:rPr lang="zh-CN" sz="2000"/>
              <a:t>选择第三个空闲区完成分配，因为它最接近</a:t>
            </a:r>
            <a:r>
              <a:rPr lang="en-US" altLang="zh-CN" sz="2000"/>
              <a:t>1MB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2</a:t>
            </a:r>
            <a:r>
              <a:rPr lang="zh-CN" altLang="en-US" sz="2000"/>
              <a:t>）分配器</a:t>
            </a:r>
            <a:r>
              <a:rPr lang="zh-CN" sz="2000">
                <a:sym typeface="+mn-ea"/>
              </a:rPr>
              <a:t>选择第一个空闲区完成分配，因为它最接近</a:t>
            </a:r>
            <a:r>
              <a:rPr lang="en-US" altLang="zh-CN" sz="2000">
                <a:sym typeface="+mn-ea"/>
              </a:rPr>
              <a:t>2</a:t>
            </a:r>
            <a:r>
              <a:rPr lang="en-US" altLang="zh-CN" sz="2000">
                <a:sym typeface="+mn-ea"/>
              </a:rPr>
              <a:t>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3</a:t>
            </a:r>
            <a:r>
              <a:rPr lang="zh-CN" altLang="en-US" sz="2000"/>
              <a:t>）</a:t>
            </a:r>
            <a:r>
              <a:rPr lang="zh-CN" altLang="en-US" sz="2000">
                <a:sym typeface="+mn-ea"/>
              </a:rPr>
              <a:t>分配器</a:t>
            </a:r>
            <a:r>
              <a:rPr lang="zh-CN" sz="2000">
                <a:sym typeface="+mn-ea"/>
              </a:rPr>
              <a:t>选择第二个空闲区完成分配，因为它最接近</a:t>
            </a:r>
            <a:r>
              <a:rPr lang="en-US" altLang="zh-CN" sz="2000">
                <a:sym typeface="+mn-ea"/>
              </a:rPr>
              <a:t>3</a:t>
            </a:r>
            <a:r>
              <a:rPr lang="en-US" altLang="zh-CN" sz="2000">
                <a:sym typeface="+mn-ea"/>
              </a:rPr>
              <a:t>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对于这个例子，</a:t>
            </a:r>
            <a:r>
              <a:rPr lang="zh-CN" altLang="en-US" sz="2000">
                <a:solidFill>
                  <a:srgbClr val="9C0B15"/>
                </a:solidFill>
              </a:rPr>
              <a:t>完美完成分配任务</a:t>
            </a:r>
            <a:r>
              <a:rPr lang="zh-CN" altLang="en-US" sz="2000"/>
              <a:t>，没有任何碎片产生。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能否找到一个方案，让最好适配法露出马脚？</a:t>
            </a:r>
            <a:endParaRPr lang="zh-CN" altLang="en-US" sz="2000"/>
          </a:p>
        </p:txBody>
      </p:sp>
      <p:grpSp>
        <p:nvGrpSpPr>
          <p:cNvPr id="98" name="组合 97"/>
          <p:cNvGrpSpPr/>
          <p:nvPr/>
        </p:nvGrpSpPr>
        <p:grpSpPr>
          <a:xfrm>
            <a:off x="297180" y="3762375"/>
            <a:ext cx="9154795" cy="422910"/>
            <a:chOff x="594" y="7192"/>
            <a:chExt cx="14417" cy="666"/>
          </a:xfrm>
        </p:grpSpPr>
        <p:sp>
          <p:nvSpPr>
            <p:cNvPr id="90" name="矩形 89"/>
            <p:cNvSpPr/>
            <p:nvPr>
              <p:custDataLst>
                <p:tags r:id="rId2"/>
              </p:custDataLst>
            </p:nvPr>
          </p:nvSpPr>
          <p:spPr>
            <a:xfrm>
              <a:off x="12845" y="7192"/>
              <a:ext cx="2167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4" name="矩形 83"/>
            <p:cNvSpPr/>
            <p:nvPr>
              <p:custDataLst>
                <p:tags r:id="rId3"/>
              </p:custDataLst>
            </p:nvPr>
          </p:nvSpPr>
          <p:spPr>
            <a:xfrm>
              <a:off x="594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4"/>
              </p:custDataLst>
            </p:nvPr>
          </p:nvSpPr>
          <p:spPr>
            <a:xfrm>
              <a:off x="161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6" name="矩形 85"/>
            <p:cNvSpPr/>
            <p:nvPr>
              <p:custDataLst>
                <p:tags r:id="rId5"/>
              </p:custDataLst>
            </p:nvPr>
          </p:nvSpPr>
          <p:spPr>
            <a:xfrm>
              <a:off x="2636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7" name="矩形 86"/>
            <p:cNvSpPr/>
            <p:nvPr>
              <p:custDataLst>
                <p:tags r:id="rId6"/>
              </p:custDataLst>
            </p:nvPr>
          </p:nvSpPr>
          <p:spPr>
            <a:xfrm>
              <a:off x="3657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7"/>
              </p:custDataLst>
            </p:nvPr>
          </p:nvSpPr>
          <p:spPr>
            <a:xfrm>
              <a:off x="4678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1" name="矩形 90"/>
            <p:cNvSpPr/>
            <p:nvPr>
              <p:custDataLst>
                <p:tags r:id="rId8"/>
              </p:custDataLst>
            </p:nvPr>
          </p:nvSpPr>
          <p:spPr>
            <a:xfrm>
              <a:off x="5699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2" name="矩形 91"/>
            <p:cNvSpPr/>
            <p:nvPr>
              <p:custDataLst>
                <p:tags r:id="rId9"/>
              </p:custDataLst>
            </p:nvPr>
          </p:nvSpPr>
          <p:spPr>
            <a:xfrm>
              <a:off x="6720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3" name="矩形 92"/>
            <p:cNvSpPr/>
            <p:nvPr>
              <p:custDataLst>
                <p:tags r:id="rId10"/>
              </p:custDataLst>
            </p:nvPr>
          </p:nvSpPr>
          <p:spPr>
            <a:xfrm>
              <a:off x="7741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4" name="矩形 93"/>
            <p:cNvSpPr/>
            <p:nvPr>
              <p:custDataLst>
                <p:tags r:id="rId11"/>
              </p:custDataLst>
            </p:nvPr>
          </p:nvSpPr>
          <p:spPr>
            <a:xfrm>
              <a:off x="8762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12"/>
              </p:custDataLst>
            </p:nvPr>
          </p:nvSpPr>
          <p:spPr>
            <a:xfrm>
              <a:off x="9783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6" name="矩形 95"/>
            <p:cNvSpPr/>
            <p:nvPr>
              <p:custDataLst>
                <p:tags r:id="rId13"/>
              </p:custDataLst>
            </p:nvPr>
          </p:nvSpPr>
          <p:spPr>
            <a:xfrm>
              <a:off x="10804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>
              <p:custDataLst>
                <p:tags r:id="rId14"/>
              </p:custDataLst>
            </p:nvPr>
          </p:nvSpPr>
          <p:spPr>
            <a:xfrm>
              <a:off x="1182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</p:grpSp>
    </p:spTree>
    <p:custDataLst>
      <p:tags r:id="rId15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程序内的分配策略：最好适配法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Best-Fit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例子</a:t>
            </a:r>
            <a:r>
              <a:rPr lang="en-US" altLang="zh-CN" sz="2000" b="1">
                <a:solidFill>
                  <a:srgbClr val="9C0B15"/>
                </a:solidFill>
              </a:rPr>
              <a:t>2</a:t>
            </a:r>
            <a:r>
              <a:rPr lang="en-US" altLang="zh-CN" sz="2000"/>
              <a:t>		</a:t>
            </a:r>
            <a:r>
              <a:rPr lang="zh-CN" altLang="en-US" sz="2000"/>
              <a:t>很简单，把最后那两个空闲块凑起来再把分配顺序颠倒下就可以了。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然后</a:t>
            </a:r>
            <a:r>
              <a:rPr lang="zh-CN" altLang="en-US" sz="2000"/>
              <a:t>假设内存分配请求顺序为</a:t>
            </a:r>
            <a:r>
              <a:rPr lang="en-US" altLang="zh-CN" sz="2000"/>
              <a:t>1MB-3MB-2MB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1</a:t>
            </a:r>
            <a:r>
              <a:rPr lang="zh-CN" altLang="en-US" sz="2000"/>
              <a:t>）分配器</a:t>
            </a:r>
            <a:r>
              <a:rPr lang="zh-CN" sz="2000"/>
              <a:t>选择第一个空闲区完成分配，因为它最接近</a:t>
            </a:r>
            <a:r>
              <a:rPr lang="en-US" altLang="zh-CN" sz="2000"/>
              <a:t>1MB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2</a:t>
            </a:r>
            <a:r>
              <a:rPr lang="zh-CN" altLang="en-US" sz="2000"/>
              <a:t>）分配器</a:t>
            </a:r>
            <a:r>
              <a:rPr lang="zh-CN" sz="2000">
                <a:sym typeface="+mn-ea"/>
              </a:rPr>
              <a:t>选择第二个空闲区完成分配，因为它最接近</a:t>
            </a:r>
            <a:r>
              <a:rPr lang="en-US" altLang="zh-CN" sz="2000">
                <a:sym typeface="+mn-ea"/>
              </a:rPr>
              <a:t>3</a:t>
            </a:r>
            <a:r>
              <a:rPr lang="en-US" altLang="zh-CN" sz="2000">
                <a:sym typeface="+mn-ea"/>
              </a:rPr>
              <a:t>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3</a:t>
            </a:r>
            <a:r>
              <a:rPr lang="zh-CN" altLang="en-US" sz="2000"/>
              <a:t>）</a:t>
            </a:r>
            <a:r>
              <a:rPr lang="zh-CN" altLang="en-US" sz="2000">
                <a:sym typeface="+mn-ea"/>
              </a:rPr>
              <a:t>分配器决定分配第三个请求。然而，现在已经无连续的</a:t>
            </a:r>
            <a:r>
              <a:rPr lang="en-US" altLang="zh-CN" sz="2000">
                <a:sym typeface="+mn-ea"/>
              </a:rPr>
              <a:t>2</a:t>
            </a:r>
            <a:r>
              <a:rPr lang="en-US" altLang="zh-CN" sz="2000">
                <a:sym typeface="+mn-ea"/>
              </a:rPr>
              <a:t>MB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了，空间都是零散的。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能否找到一个策略在这个场景下能完美适配呢？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</a:t>
            </a:r>
            <a:endParaRPr lang="en-US" altLang="zh-CN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提示</a:t>
            </a:r>
            <a:r>
              <a:rPr lang="en-US" altLang="zh-CN" sz="2000"/>
              <a:t>		</a:t>
            </a:r>
            <a:r>
              <a:rPr lang="zh-CN" altLang="en-US" sz="2000"/>
              <a:t>如果零碎的分配能先去大分区，</a:t>
            </a:r>
            <a:r>
              <a:rPr lang="zh-CN" altLang="en-US" sz="2000">
                <a:solidFill>
                  <a:srgbClr val="9C0B15"/>
                </a:solidFill>
              </a:rPr>
              <a:t>照顾下小分区，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尽量</a:t>
            </a:r>
            <a:r>
              <a:rPr lang="zh-CN" altLang="en-US" sz="2000">
                <a:solidFill>
                  <a:srgbClr val="9C0B15"/>
                </a:solidFill>
              </a:rPr>
              <a:t>避免产生碎片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就好了。</a:t>
            </a:r>
            <a:endParaRPr lang="zh-CN" altLang="en-US" sz="2000"/>
          </a:p>
        </p:txBody>
      </p:sp>
      <p:grpSp>
        <p:nvGrpSpPr>
          <p:cNvPr id="5" name="组合 4"/>
          <p:cNvGrpSpPr/>
          <p:nvPr/>
        </p:nvGrpSpPr>
        <p:grpSpPr>
          <a:xfrm>
            <a:off x="297815" y="1368425"/>
            <a:ext cx="9155430" cy="422910"/>
            <a:chOff x="469" y="2155"/>
            <a:chExt cx="14418" cy="666"/>
          </a:xfrm>
        </p:grpSpPr>
        <p:sp>
          <p:nvSpPr>
            <p:cNvPr id="90" name="矩形 89"/>
            <p:cNvSpPr/>
            <p:nvPr>
              <p:custDataLst>
                <p:tags r:id="rId2"/>
              </p:custDataLst>
            </p:nvPr>
          </p:nvSpPr>
          <p:spPr>
            <a:xfrm>
              <a:off x="12721" y="2155"/>
              <a:ext cx="2166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4" name="矩形 83"/>
            <p:cNvSpPr/>
            <p:nvPr>
              <p:custDataLst>
                <p:tags r:id="rId3"/>
              </p:custDataLst>
            </p:nvPr>
          </p:nvSpPr>
          <p:spPr>
            <a:xfrm>
              <a:off x="469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4"/>
              </p:custDataLst>
            </p:nvPr>
          </p:nvSpPr>
          <p:spPr>
            <a:xfrm>
              <a:off x="1490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6" name="矩形 85"/>
            <p:cNvSpPr/>
            <p:nvPr>
              <p:custDataLst>
                <p:tags r:id="rId5"/>
              </p:custDataLst>
            </p:nvPr>
          </p:nvSpPr>
          <p:spPr>
            <a:xfrm>
              <a:off x="2511" y="2155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7" name="矩形 86"/>
            <p:cNvSpPr/>
            <p:nvPr>
              <p:custDataLst>
                <p:tags r:id="rId6"/>
              </p:custDataLst>
            </p:nvPr>
          </p:nvSpPr>
          <p:spPr>
            <a:xfrm>
              <a:off x="3532" y="2155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7"/>
              </p:custDataLst>
            </p:nvPr>
          </p:nvSpPr>
          <p:spPr>
            <a:xfrm>
              <a:off x="4553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1" name="矩形 90"/>
            <p:cNvSpPr/>
            <p:nvPr>
              <p:custDataLst>
                <p:tags r:id="rId8"/>
              </p:custDataLst>
            </p:nvPr>
          </p:nvSpPr>
          <p:spPr>
            <a:xfrm>
              <a:off x="5574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2" name="矩形 91"/>
            <p:cNvSpPr/>
            <p:nvPr>
              <p:custDataLst>
                <p:tags r:id="rId9"/>
              </p:custDataLst>
            </p:nvPr>
          </p:nvSpPr>
          <p:spPr>
            <a:xfrm>
              <a:off x="6595" y="2155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3" name="矩形 92"/>
            <p:cNvSpPr/>
            <p:nvPr>
              <p:custDataLst>
                <p:tags r:id="rId10"/>
              </p:custDataLst>
            </p:nvPr>
          </p:nvSpPr>
          <p:spPr>
            <a:xfrm>
              <a:off x="7616" y="2155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4" name="矩形 93"/>
            <p:cNvSpPr/>
            <p:nvPr>
              <p:custDataLst>
                <p:tags r:id="rId11"/>
              </p:custDataLst>
            </p:nvPr>
          </p:nvSpPr>
          <p:spPr>
            <a:xfrm>
              <a:off x="8637" y="2155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12"/>
              </p:custDataLst>
            </p:nvPr>
          </p:nvSpPr>
          <p:spPr>
            <a:xfrm>
              <a:off x="10679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6" name="矩形 95"/>
            <p:cNvSpPr/>
            <p:nvPr>
              <p:custDataLst>
                <p:tags r:id="rId13"/>
              </p:custDataLst>
            </p:nvPr>
          </p:nvSpPr>
          <p:spPr>
            <a:xfrm>
              <a:off x="9658" y="2155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>
              <p:custDataLst>
                <p:tags r:id="rId14"/>
              </p:custDataLst>
            </p:nvPr>
          </p:nvSpPr>
          <p:spPr>
            <a:xfrm>
              <a:off x="11700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97815" y="3198495"/>
            <a:ext cx="9155430" cy="422910"/>
            <a:chOff x="469" y="2155"/>
            <a:chExt cx="14418" cy="666"/>
          </a:xfrm>
        </p:grpSpPr>
        <p:sp>
          <p:nvSpPr>
            <p:cNvPr id="7" name="矩形 6"/>
            <p:cNvSpPr/>
            <p:nvPr>
              <p:custDataLst>
                <p:tags r:id="rId15"/>
              </p:custDataLst>
            </p:nvPr>
          </p:nvSpPr>
          <p:spPr>
            <a:xfrm>
              <a:off x="12721" y="2155"/>
              <a:ext cx="2166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16"/>
              </p:custDataLst>
            </p:nvPr>
          </p:nvSpPr>
          <p:spPr>
            <a:xfrm>
              <a:off x="469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17"/>
              </p:custDataLst>
            </p:nvPr>
          </p:nvSpPr>
          <p:spPr>
            <a:xfrm>
              <a:off x="1490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18"/>
              </p:custDataLst>
            </p:nvPr>
          </p:nvSpPr>
          <p:spPr>
            <a:xfrm>
              <a:off x="2511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19"/>
              </p:custDataLst>
            </p:nvPr>
          </p:nvSpPr>
          <p:spPr>
            <a:xfrm>
              <a:off x="3532" y="2155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25" name="矩形 24"/>
            <p:cNvSpPr/>
            <p:nvPr>
              <p:custDataLst>
                <p:tags r:id="rId20"/>
              </p:custDataLst>
            </p:nvPr>
          </p:nvSpPr>
          <p:spPr>
            <a:xfrm>
              <a:off x="4553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26" name="矩形 25"/>
            <p:cNvSpPr/>
            <p:nvPr>
              <p:custDataLst>
                <p:tags r:id="rId21"/>
              </p:custDataLst>
            </p:nvPr>
          </p:nvSpPr>
          <p:spPr>
            <a:xfrm>
              <a:off x="5574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28" name="矩形 27"/>
            <p:cNvSpPr/>
            <p:nvPr>
              <p:custDataLst>
                <p:tags r:id="rId22"/>
              </p:custDataLst>
            </p:nvPr>
          </p:nvSpPr>
          <p:spPr>
            <a:xfrm>
              <a:off x="6595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0" name="矩形 59"/>
            <p:cNvSpPr/>
            <p:nvPr>
              <p:custDataLst>
                <p:tags r:id="rId23"/>
              </p:custDataLst>
            </p:nvPr>
          </p:nvSpPr>
          <p:spPr>
            <a:xfrm>
              <a:off x="7616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1" name="矩形 60"/>
            <p:cNvSpPr/>
            <p:nvPr>
              <p:custDataLst>
                <p:tags r:id="rId24"/>
              </p:custDataLst>
            </p:nvPr>
          </p:nvSpPr>
          <p:spPr>
            <a:xfrm>
              <a:off x="8637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2" name="矩形 61"/>
            <p:cNvSpPr/>
            <p:nvPr>
              <p:custDataLst>
                <p:tags r:id="rId25"/>
              </p:custDataLst>
            </p:nvPr>
          </p:nvSpPr>
          <p:spPr>
            <a:xfrm>
              <a:off x="10679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3" name="矩形 62"/>
            <p:cNvSpPr/>
            <p:nvPr>
              <p:custDataLst>
                <p:tags r:id="rId26"/>
              </p:custDataLst>
            </p:nvPr>
          </p:nvSpPr>
          <p:spPr>
            <a:xfrm>
              <a:off x="9658" y="2155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>
              <p:custDataLst>
                <p:tags r:id="rId27"/>
              </p:custDataLst>
            </p:nvPr>
          </p:nvSpPr>
          <p:spPr>
            <a:xfrm>
              <a:off x="11700" y="2155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</p:grpSp>
    </p:spTree>
    <p:custDataLst>
      <p:tags r:id="rId28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程序的虚拟地址布局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分段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/>
              <a:t>程序在执行时的虚拟地址布局是分段的。</a:t>
            </a:r>
            <a:endParaRPr lang="zh-CN" sz="2000"/>
          </a:p>
        </p:txBody>
      </p:sp>
      <p:sp>
        <p:nvSpPr>
          <p:cNvPr id="2" name="矩形 1"/>
          <p:cNvSpPr/>
          <p:nvPr/>
        </p:nvSpPr>
        <p:spPr>
          <a:xfrm>
            <a:off x="3861435" y="1268730"/>
            <a:ext cx="1930400" cy="1177290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</a:t>
            </a:r>
            <a:endParaRPr lang="en-US" altLang="zh-CN"/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3861435" y="2446020"/>
            <a:ext cx="1930400" cy="477520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</a:t>
            </a:r>
            <a:endParaRPr lang="en-US" altLang="zh-CN"/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3861435" y="3815080"/>
            <a:ext cx="1930400" cy="800100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</a:t>
            </a:r>
            <a:endParaRPr lang="en-US" altLang="zh-CN"/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3861435" y="4615180"/>
            <a:ext cx="1930400" cy="599440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.zidata/.bss</a:t>
            </a:r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3861435" y="5214620"/>
            <a:ext cx="1930400" cy="704215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.heap</a:t>
            </a:r>
            <a:endParaRPr lang="en-US" altLang="zh-CN"/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3861435" y="5918835"/>
            <a:ext cx="1930400" cy="70421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.stack</a:t>
            </a:r>
            <a:endParaRPr lang="en-US" altLang="zh-CN"/>
          </a:p>
        </p:txBody>
      </p:sp>
      <p:sp>
        <p:nvSpPr>
          <p:cNvPr id="15" name="矩形 14"/>
          <p:cNvSpPr/>
          <p:nvPr>
            <p:custDataLst>
              <p:tags r:id="rId7"/>
            </p:custDataLst>
          </p:nvPr>
        </p:nvSpPr>
        <p:spPr>
          <a:xfrm>
            <a:off x="1931035" y="1268730"/>
            <a:ext cx="1930400" cy="1177290"/>
          </a:xfrm>
          <a:prstGeom prst="rect">
            <a:avLst/>
          </a:prstGeom>
          <a:solidFill>
            <a:srgbClr val="D02F35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代码段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Code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>
            <p:custDataLst>
              <p:tags r:id="rId8"/>
            </p:custDataLst>
          </p:nvPr>
        </p:nvSpPr>
        <p:spPr>
          <a:xfrm>
            <a:off x="1931035" y="2446655"/>
            <a:ext cx="1930400" cy="2767965"/>
          </a:xfrm>
          <a:prstGeom prst="rect">
            <a:avLst/>
          </a:prstGeom>
          <a:solidFill>
            <a:schemeClr val="accent5">
              <a:alpha val="50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数据段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Data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矩形 27"/>
          <p:cNvSpPr/>
          <p:nvPr>
            <p:custDataLst>
              <p:tags r:id="rId9"/>
            </p:custDataLst>
          </p:nvPr>
        </p:nvSpPr>
        <p:spPr>
          <a:xfrm>
            <a:off x="1931035" y="5214620"/>
            <a:ext cx="1930400" cy="1408430"/>
          </a:xfrm>
          <a:prstGeom prst="rect">
            <a:avLst/>
          </a:prstGeom>
          <a:solidFill>
            <a:schemeClr val="accent6">
              <a:alpha val="75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  <a:sym typeface="+mn-ea"/>
              </a:rPr>
              <a:t>堆段与栈段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Heap/Stack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矩形 61"/>
          <p:cNvSpPr/>
          <p:nvPr>
            <p:custDataLst>
              <p:tags r:id="rId10"/>
            </p:custDataLst>
          </p:nvPr>
        </p:nvSpPr>
        <p:spPr>
          <a:xfrm>
            <a:off x="5791835" y="1268730"/>
            <a:ext cx="1930400" cy="1655445"/>
          </a:xfrm>
          <a:prstGeom prst="rect">
            <a:avLst/>
          </a:prstGeom>
          <a:solidFill>
            <a:schemeClr val="accent2">
              <a:alpha val="75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0x08000000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只读段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0x083FFFFF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3" name="矩形 62"/>
          <p:cNvSpPr/>
          <p:nvPr>
            <p:custDataLst>
              <p:tags r:id="rId11"/>
            </p:custDataLst>
          </p:nvPr>
        </p:nvSpPr>
        <p:spPr>
          <a:xfrm>
            <a:off x="5791835" y="3815080"/>
            <a:ext cx="1930400" cy="2808605"/>
          </a:xfrm>
          <a:prstGeom prst="rect">
            <a:avLst/>
          </a:prstGeom>
          <a:solidFill>
            <a:srgbClr val="7030A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0x20000000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读写段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0x207FFFFF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>
            <p:custDataLst>
              <p:tags r:id="rId12"/>
            </p:custDataLst>
          </p:nvPr>
        </p:nvSpPr>
        <p:spPr>
          <a:xfrm>
            <a:off x="334010" y="1269365"/>
            <a:ext cx="1597025" cy="535495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逻辑布局（Logical View）设计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6" name="矩形 65"/>
          <p:cNvSpPr/>
          <p:nvPr>
            <p:custDataLst>
              <p:tags r:id="rId13"/>
            </p:custDataLst>
          </p:nvPr>
        </p:nvSpPr>
        <p:spPr>
          <a:xfrm>
            <a:off x="7722235" y="1269365"/>
            <a:ext cx="1732280" cy="535495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运行时布局（</a:t>
            </a:r>
            <a:r>
              <a:rPr lang="en-US" altLang="zh-CN">
                <a:solidFill>
                  <a:schemeClr val="tx1"/>
                </a:solidFill>
              </a:rPr>
              <a:t>Runtime </a:t>
            </a:r>
            <a:r>
              <a:rPr lang="zh-CN" altLang="en-US">
                <a:solidFill>
                  <a:schemeClr val="tx1"/>
                </a:solidFill>
              </a:rPr>
              <a:t>View）实现</a:t>
            </a: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14"/>
    </p:custData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程序内的分配策略：最坏适配法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Worst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-Fit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最坏适配</a:t>
            </a:r>
            <a:r>
              <a:rPr lang="en-US" altLang="zh-CN" sz="2000"/>
              <a:t>	</a:t>
            </a:r>
            <a:r>
              <a:rPr lang="zh-CN" altLang="en-US" sz="2000" dirty="0">
                <a:sym typeface="+mn-ea"/>
              </a:rPr>
              <a:t>遍历空闲区列表，选择空闲区中的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最大的那个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优点</a:t>
            </a:r>
            <a:r>
              <a:rPr lang="en-US" altLang="zh-CN" sz="2000"/>
              <a:t>		</a:t>
            </a:r>
            <a:r>
              <a:rPr lang="zh-CN" altLang="en-US" sz="2000"/>
              <a:t>试图</a:t>
            </a:r>
            <a:r>
              <a:rPr lang="zh-CN" altLang="en-US" sz="2000">
                <a:solidFill>
                  <a:srgbClr val="9C0B15"/>
                </a:solidFill>
              </a:rPr>
              <a:t>推迟难以用于任何分配的极小碎片的产生</a:t>
            </a:r>
            <a:r>
              <a:rPr lang="zh-CN" altLang="en-US" sz="2000"/>
              <a:t>以便</a:t>
            </a:r>
            <a:r>
              <a:rPr lang="zh-CN" sz="2000"/>
              <a:t>保持内存对于一</a:t>
            </a:r>
            <a:r>
              <a:rPr lang="en-US" altLang="zh-CN" sz="2000">
                <a:sym typeface="+mn-ea"/>
              </a:rPr>
              <a:t>		</a:t>
            </a:r>
            <a:r>
              <a:rPr lang="zh-CN" sz="2000"/>
              <a:t>般分配的可用性</a:t>
            </a:r>
            <a:r>
              <a:rPr lang="zh-CN" altLang="en-US" sz="2000"/>
              <a:t>。倾向于</a:t>
            </a:r>
            <a:r>
              <a:rPr lang="zh-CN" altLang="en-US" sz="2000">
                <a:solidFill>
                  <a:srgbClr val="9C0B15"/>
                </a:solidFill>
              </a:rPr>
              <a:t>小块碎块</a:t>
            </a:r>
            <a:r>
              <a:rPr lang="zh-CN" altLang="en-US" sz="2000"/>
              <a:t>内存分配。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缺点</a:t>
            </a:r>
            <a:r>
              <a:rPr lang="en-US" altLang="zh-CN" sz="2000"/>
              <a:t>		</a:t>
            </a:r>
            <a:r>
              <a:rPr lang="zh-CN" altLang="en-US" sz="2000"/>
              <a:t>这么做等于</a:t>
            </a:r>
            <a:r>
              <a:rPr lang="zh-CN" altLang="en-US" sz="2000">
                <a:solidFill>
                  <a:srgbClr val="9C0B15"/>
                </a:solidFill>
              </a:rPr>
              <a:t>劫大济小</a:t>
            </a:r>
            <a:r>
              <a:rPr lang="zh-CN" altLang="en-US" sz="2000"/>
              <a:t>，很快就不会有大块的空闲区剩下了。如果程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序此时要分配大空闲区，那基本就分配不了。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例子</a:t>
            </a:r>
            <a:r>
              <a:rPr lang="en-US" altLang="zh-CN" sz="2000" b="1">
                <a:solidFill>
                  <a:srgbClr val="9C0B15"/>
                </a:solidFill>
              </a:rPr>
              <a:t>2</a:t>
            </a:r>
            <a:r>
              <a:rPr lang="en-US" altLang="zh-CN" sz="2000"/>
              <a:t>		</a:t>
            </a:r>
            <a:r>
              <a:rPr lang="zh-CN" altLang="en-US" sz="2000"/>
              <a:t>看</a:t>
            </a:r>
            <a:r>
              <a:rPr lang="zh-CN" sz="2000"/>
              <a:t>那个无法被最好适配法解决的例子</a:t>
            </a:r>
            <a:r>
              <a:rPr lang="en-US" altLang="zh-CN" sz="2000"/>
              <a:t>2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假设内存分配请求顺序为</a:t>
            </a:r>
            <a:r>
              <a:rPr lang="en-US" altLang="zh-CN" sz="2000"/>
              <a:t>1MB-3MB-2MB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1</a:t>
            </a:r>
            <a:r>
              <a:rPr lang="zh-CN" altLang="en-US" sz="2000"/>
              <a:t>）分配器</a:t>
            </a:r>
            <a:r>
              <a:rPr lang="zh-CN" sz="2000"/>
              <a:t>选择第二个空闲区完成分配，因为它最大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2</a:t>
            </a:r>
            <a:r>
              <a:rPr lang="zh-CN" altLang="en-US" sz="2000"/>
              <a:t>）分配器</a:t>
            </a:r>
            <a:r>
              <a:rPr lang="zh-CN" sz="2000">
                <a:sym typeface="+mn-ea"/>
              </a:rPr>
              <a:t>选择第二个空闲区完成分配，因为它最大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3</a:t>
            </a:r>
            <a:r>
              <a:rPr lang="zh-CN" altLang="en-US" sz="2000"/>
              <a:t>）</a:t>
            </a:r>
            <a:r>
              <a:rPr lang="zh-CN" altLang="en-US" sz="2000">
                <a:sym typeface="+mn-ea"/>
              </a:rPr>
              <a:t>分配器</a:t>
            </a:r>
            <a:r>
              <a:rPr lang="zh-CN" sz="2000">
                <a:sym typeface="+mn-ea"/>
              </a:rPr>
              <a:t>选择第一个空闲区完成分配，因为它最大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对于这个例子，</a:t>
            </a:r>
            <a:r>
              <a:rPr lang="zh-CN" altLang="en-US" sz="2000">
                <a:solidFill>
                  <a:srgbClr val="9C0B15"/>
                </a:solidFill>
              </a:rPr>
              <a:t>完美完成分配任务</a:t>
            </a:r>
            <a:r>
              <a:rPr lang="zh-CN" altLang="en-US" sz="2000"/>
              <a:t>，没有任何碎片产生。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再次回顾例子</a:t>
            </a:r>
            <a:r>
              <a:rPr lang="en-US" altLang="zh-CN" sz="2000"/>
              <a:t>1</a:t>
            </a:r>
            <a:r>
              <a:rPr lang="zh-CN" altLang="en-US" sz="2000"/>
              <a:t>，你能得到什么结论？为什么？</a:t>
            </a:r>
            <a:endParaRPr lang="zh-CN" altLang="en-US" sz="2000"/>
          </a:p>
        </p:txBody>
      </p:sp>
      <p:grpSp>
        <p:nvGrpSpPr>
          <p:cNvPr id="62" name="组合 61"/>
          <p:cNvGrpSpPr/>
          <p:nvPr/>
        </p:nvGrpSpPr>
        <p:grpSpPr>
          <a:xfrm>
            <a:off x="297180" y="3762375"/>
            <a:ext cx="9154795" cy="422910"/>
            <a:chOff x="594" y="7192"/>
            <a:chExt cx="14417" cy="666"/>
          </a:xfrm>
        </p:grpSpPr>
        <p:sp>
          <p:nvSpPr>
            <p:cNvPr id="63" name="矩形 62"/>
            <p:cNvSpPr/>
            <p:nvPr>
              <p:custDataLst>
                <p:tags r:id="rId2"/>
              </p:custDataLst>
            </p:nvPr>
          </p:nvSpPr>
          <p:spPr>
            <a:xfrm>
              <a:off x="12845" y="7192"/>
              <a:ext cx="2167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>
              <p:custDataLst>
                <p:tags r:id="rId3"/>
              </p:custDataLst>
            </p:nvPr>
          </p:nvSpPr>
          <p:spPr>
            <a:xfrm>
              <a:off x="594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>
              <p:custDataLst>
                <p:tags r:id="rId4"/>
              </p:custDataLst>
            </p:nvPr>
          </p:nvSpPr>
          <p:spPr>
            <a:xfrm>
              <a:off x="161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6" name="矩形 65"/>
            <p:cNvSpPr/>
            <p:nvPr>
              <p:custDataLst>
                <p:tags r:id="rId5"/>
              </p:custDataLst>
            </p:nvPr>
          </p:nvSpPr>
          <p:spPr>
            <a:xfrm>
              <a:off x="2636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>
              <p:custDataLst>
                <p:tags r:id="rId6"/>
              </p:custDataLst>
            </p:nvPr>
          </p:nvSpPr>
          <p:spPr>
            <a:xfrm>
              <a:off x="3657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>
              <p:custDataLst>
                <p:tags r:id="rId7"/>
              </p:custDataLst>
            </p:nvPr>
          </p:nvSpPr>
          <p:spPr>
            <a:xfrm>
              <a:off x="4678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8"/>
              </p:custDataLst>
            </p:nvPr>
          </p:nvSpPr>
          <p:spPr>
            <a:xfrm>
              <a:off x="5699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70" name="矩形 69"/>
            <p:cNvSpPr/>
            <p:nvPr>
              <p:custDataLst>
                <p:tags r:id="rId9"/>
              </p:custDataLst>
            </p:nvPr>
          </p:nvSpPr>
          <p:spPr>
            <a:xfrm>
              <a:off x="6720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>
              <p:custDataLst>
                <p:tags r:id="rId10"/>
              </p:custDataLst>
            </p:nvPr>
          </p:nvSpPr>
          <p:spPr>
            <a:xfrm>
              <a:off x="7741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72" name="矩形 71"/>
            <p:cNvSpPr/>
            <p:nvPr>
              <p:custDataLst>
                <p:tags r:id="rId11"/>
              </p:custDataLst>
            </p:nvPr>
          </p:nvSpPr>
          <p:spPr>
            <a:xfrm>
              <a:off x="8762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73" name="矩形 72"/>
            <p:cNvSpPr/>
            <p:nvPr>
              <p:custDataLst>
                <p:tags r:id="rId12"/>
              </p:custDataLst>
            </p:nvPr>
          </p:nvSpPr>
          <p:spPr>
            <a:xfrm>
              <a:off x="9783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74" name="矩形 73"/>
            <p:cNvSpPr/>
            <p:nvPr>
              <p:custDataLst>
                <p:tags r:id="rId13"/>
              </p:custDataLst>
            </p:nvPr>
          </p:nvSpPr>
          <p:spPr>
            <a:xfrm>
              <a:off x="10804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75" name="矩形 74"/>
            <p:cNvSpPr/>
            <p:nvPr>
              <p:custDataLst>
                <p:tags r:id="rId14"/>
              </p:custDataLst>
            </p:nvPr>
          </p:nvSpPr>
          <p:spPr>
            <a:xfrm>
              <a:off x="1182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</p:grpSp>
      <p:sp>
        <p:nvSpPr>
          <p:cNvPr id="76" name="左箭头标注 75"/>
          <p:cNvSpPr/>
          <p:nvPr/>
        </p:nvSpPr>
        <p:spPr>
          <a:xfrm>
            <a:off x="7541895" y="6228080"/>
            <a:ext cx="2070100" cy="492760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2024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鱼我所欲也</a:t>
            </a:r>
            <a:endParaRPr lang="zh-CN" altLang="en-US"/>
          </a:p>
        </p:txBody>
      </p:sp>
    </p:spTree>
    <p:custDataLst>
      <p:tags r:id="rId15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程序内的简单分配策略</a:t>
            </a:r>
            <a:r>
              <a:rPr lang="zh-CN" sz="2000" b="1">
                <a:solidFill>
                  <a:srgbClr val="9C0B15"/>
                </a:solidFill>
              </a:rPr>
              <a:t>的共性问题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遍历列表</a:t>
            </a:r>
            <a:r>
              <a:rPr lang="en-US" altLang="zh-CN" sz="2000"/>
              <a:t>	</a:t>
            </a:r>
            <a:r>
              <a:rPr lang="zh-CN" altLang="en-US" sz="2000"/>
              <a:t>每次分配都需要</a:t>
            </a:r>
            <a:r>
              <a:rPr lang="zh-CN" altLang="en-US" sz="2000" dirty="0">
                <a:sym typeface="+mn-ea"/>
              </a:rPr>
              <a:t>遍历空闲区列表</a:t>
            </a:r>
            <a:r>
              <a:rPr lang="zh-CN" altLang="en-US" sz="2000"/>
              <a:t>。有多少空闲区，就要花多少时间，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这个时间是</a:t>
            </a:r>
            <a:r>
              <a:rPr lang="en-US" altLang="zh-CN" sz="2000"/>
              <a:t>O(n)</a:t>
            </a:r>
            <a:r>
              <a:rPr lang="zh-CN" altLang="en-US" sz="2000"/>
              <a:t>的。次次这样哪个应用程序都受不了这个时间开销，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尤其是运行得越久内存就越零碎，这个</a:t>
            </a:r>
            <a:r>
              <a:rPr lang="en-US" altLang="zh-CN" sz="2000"/>
              <a:t>n</a:t>
            </a:r>
            <a:r>
              <a:rPr lang="zh-CN" altLang="en-US" sz="2000"/>
              <a:t>就越大。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策略单一</a:t>
            </a:r>
            <a:r>
              <a:rPr lang="en-US" altLang="zh-CN" sz="2000"/>
              <a:t>	</a:t>
            </a:r>
            <a:r>
              <a:rPr lang="zh-CN" altLang="en-US" sz="2000"/>
              <a:t>试图</a:t>
            </a:r>
            <a:r>
              <a:rPr lang="zh-CN" sz="2000">
                <a:solidFill>
                  <a:srgbClr val="9C0B15"/>
                </a:solidFill>
              </a:rPr>
              <a:t>将所有内存都塞在一个内存池里面</a:t>
            </a:r>
            <a:r>
              <a:rPr lang="zh-CN" altLang="en-US" sz="2000"/>
              <a:t>。这是非常幼稚的做法；就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像线程调度那样，</a:t>
            </a:r>
            <a:r>
              <a:rPr lang="zh-CN" sz="2000">
                <a:solidFill>
                  <a:srgbClr val="9C0B15"/>
                </a:solidFill>
              </a:rPr>
              <a:t>不同指令流的内存分配倾向也可能不同</a:t>
            </a:r>
            <a:r>
              <a:rPr lang="zh-CN" altLang="en-US" sz="2000"/>
              <a:t>。有些指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令流倾向于分配大的整块内存，有的则倾向于分配小的碎块内存。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将它们的分配放在一起的结果就是</a:t>
            </a:r>
            <a:r>
              <a:rPr lang="zh-CN" sz="2000">
                <a:solidFill>
                  <a:srgbClr val="9C0B15"/>
                </a:solidFill>
              </a:rPr>
              <a:t>互相干扰</a:t>
            </a:r>
            <a:r>
              <a:rPr lang="zh-CN" altLang="en-US" sz="2000"/>
              <a:t>：小块内存的分配导致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大块内存因为</a:t>
            </a:r>
            <a:r>
              <a:rPr lang="zh-CN" sz="2000">
                <a:solidFill>
                  <a:srgbClr val="9C0B15"/>
                </a:solidFill>
              </a:rPr>
              <a:t>空间不连续</a:t>
            </a:r>
            <a:r>
              <a:rPr lang="zh-CN" altLang="en-US" sz="2000"/>
              <a:t>分配不了，大块内存的分配导致小块内存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因为</a:t>
            </a:r>
            <a:r>
              <a:rPr lang="zh-CN" sz="2000">
                <a:solidFill>
                  <a:srgbClr val="9C0B15"/>
                </a:solidFill>
              </a:rPr>
              <a:t>空间不够</a:t>
            </a:r>
            <a:r>
              <a:rPr lang="zh-CN" altLang="en-US" sz="2000"/>
              <a:t>分配不了。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粒度过细</a:t>
            </a:r>
            <a:r>
              <a:rPr lang="en-US" altLang="zh-CN" sz="2000"/>
              <a:t>	</a:t>
            </a:r>
            <a:r>
              <a:rPr lang="zh-CN" altLang="en-US" sz="2000"/>
              <a:t>在最极端的实现中，</a:t>
            </a:r>
            <a:r>
              <a:rPr lang="zh-CN" sz="2000">
                <a:solidFill>
                  <a:srgbClr val="9C0B15"/>
                </a:solidFill>
              </a:rPr>
              <a:t>连1个字节也可以作为空闲区</a:t>
            </a:r>
            <a:r>
              <a:rPr lang="zh-CN" altLang="en-US" sz="2000"/>
              <a:t>挂在空闲区列表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里面等待分配。这理论上当然消灭了所有内部碎片；然而，</a:t>
            </a:r>
            <a:r>
              <a:rPr lang="zh-CN" sz="2000">
                <a:solidFill>
                  <a:srgbClr val="9C0B15"/>
                </a:solidFill>
              </a:rPr>
              <a:t>空闲区</a:t>
            </a:r>
            <a:r>
              <a:rPr 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sz="2000">
                <a:solidFill>
                  <a:srgbClr val="9C0B15"/>
                </a:solidFill>
              </a:rPr>
              <a:t>列表以及空闲区数据结构也都不是免费的</a:t>
            </a:r>
            <a:r>
              <a:rPr lang="zh-CN" altLang="en-US" sz="2000"/>
              <a:t>。为了一个</a:t>
            </a:r>
            <a:r>
              <a:rPr lang="en-US" altLang="zh-CN" sz="2000"/>
              <a:t>1</a:t>
            </a:r>
            <a:r>
              <a:rPr lang="zh-CN" altLang="en-US" sz="2000"/>
              <a:t>字节的空闲</a:t>
            </a:r>
            <a:r>
              <a:rPr lang="zh-CN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区，花费</a:t>
            </a:r>
            <a:r>
              <a:rPr lang="zh-CN" sz="2000">
                <a:solidFill>
                  <a:srgbClr val="9C0B15"/>
                </a:solidFill>
              </a:rPr>
              <a:t>数十字节的额外数据结构</a:t>
            </a:r>
            <a:r>
              <a:rPr lang="zh-CN" altLang="en-US" sz="2000"/>
              <a:t>为它做登记，这个代价未免过于</a:t>
            </a:r>
            <a:r>
              <a:rPr 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昂贵。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解决方案	</a:t>
            </a:r>
            <a:r>
              <a:rPr lang="zh-CN" altLang="en-US" sz="2000">
                <a:sym typeface="+mn-ea"/>
              </a:rPr>
              <a:t>成熟的分配器会用各种方法规避这些问题。关于</a:t>
            </a:r>
            <a:r>
              <a:rPr lang="zh-CN" altLang="en-US" sz="2000">
                <a:sym typeface="+mn-ea"/>
              </a:rPr>
              <a:t>它们</a:t>
            </a:r>
            <a:r>
              <a:rPr lang="zh-CN" altLang="en-US" sz="2000">
                <a:sym typeface="+mn-ea"/>
              </a:rPr>
              <a:t>的具体实现，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我们在下堂课讲。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程序间的分配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程序间的内存分配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sz="2000"/>
              <a:t>上面我们仅仅考虑了一个程序内部的内存分配。但我们并未考虑程</a:t>
            </a:r>
            <a:r>
              <a:rPr lang="en-US" altLang="zh-CN" sz="2000">
                <a:sym typeface="+mn-ea"/>
              </a:rPr>
              <a:t>		</a:t>
            </a:r>
            <a:r>
              <a:rPr lang="zh-CN" sz="2000"/>
              <a:t>序之间，而是做了一个假设：程序的整个</a:t>
            </a:r>
            <a:r>
              <a:rPr lang="en-US" altLang="zh-CN" sz="2000"/>
              <a:t>.heap</a:t>
            </a:r>
            <a:r>
              <a:rPr lang="zh-CN" altLang="en-US" sz="2000"/>
              <a:t>段在加载时都一股脑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映射到了实际的物理内存。这在实际生活中会产生什么问题？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过度分配</a:t>
            </a:r>
            <a:r>
              <a:rPr lang="en-US" altLang="zh-CN" sz="2000"/>
              <a:t>	</a:t>
            </a:r>
            <a:r>
              <a:rPr lang="zh-CN" altLang="en-US" sz="2000"/>
              <a:t>某些程序声明了它有多大的堆，但是它</a:t>
            </a:r>
            <a:r>
              <a:rPr lang="zh-CN" sz="2000">
                <a:solidFill>
                  <a:srgbClr val="9C0B15"/>
                </a:solidFill>
              </a:rPr>
              <a:t>可能实际上用不了那么多</a:t>
            </a:r>
            <a:r>
              <a:rPr lang="zh-CN" altLang="en-US" sz="2000"/>
              <a:t>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另外，某些程序根本不知道自己要用多少堆，所以</a:t>
            </a:r>
            <a:r>
              <a:rPr lang="zh-CN" sz="2000">
                <a:solidFill>
                  <a:srgbClr val="9C0B15"/>
                </a:solidFill>
              </a:rPr>
              <a:t>连声明都没法做</a:t>
            </a:r>
            <a:r>
              <a:rPr lang="zh-CN" altLang="en-US" sz="2000"/>
              <a:t>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这两种场合，如果操作系统给程序分配多了，那就浪费，造成操作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系统层面的内部碎片。但如果分配少了就不够用了。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内部碎片</a:t>
            </a:r>
            <a:r>
              <a:rPr lang="en-US" altLang="zh-CN" sz="2000"/>
              <a:t>	</a:t>
            </a:r>
            <a:r>
              <a:rPr lang="zh-CN" altLang="en-US" sz="2000"/>
              <a:t>上文所指的</a:t>
            </a:r>
            <a:r>
              <a:rPr lang="zh-CN" sz="2000">
                <a:solidFill>
                  <a:srgbClr val="9C0B15"/>
                </a:solidFill>
              </a:rPr>
              <a:t>程序间分配的内部碎片</a:t>
            </a:r>
            <a:r>
              <a:rPr lang="zh-CN" altLang="en-US" sz="2000"/>
              <a:t>的含义和</a:t>
            </a:r>
            <a:r>
              <a:rPr lang="zh-CN" sz="2000">
                <a:solidFill>
                  <a:srgbClr val="9C0B15"/>
                </a:solidFill>
              </a:rPr>
              <a:t>程序内分配的内部碎片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(程序间分配)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含义有所不同，主要体现在什么算</a:t>
            </a:r>
            <a:r>
              <a:rPr lang="en-US" altLang="zh-CN" sz="2000"/>
              <a:t>“</a:t>
            </a:r>
            <a:r>
              <a:rPr lang="zh-CN" altLang="en-US" sz="2000"/>
              <a:t>内</a:t>
            </a:r>
            <a:r>
              <a:rPr lang="en-US" altLang="zh-CN" sz="2000"/>
              <a:t>”</a:t>
            </a:r>
            <a:r>
              <a:rPr lang="zh-CN" altLang="en-US" sz="2000"/>
              <a:t>。内部碎片是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实际上已经指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派给某个分配，但是逻辑上无法被这个分配利用的资源。</a:t>
            </a:r>
            <a:r>
              <a:rPr lang="zh-CN" altLang="en-US" sz="2000"/>
              <a:t>这里是操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作系统给程序分配内存，因此程序算</a:t>
            </a:r>
            <a:r>
              <a:rPr lang="en-US" altLang="zh-CN" sz="2000"/>
              <a:t>“</a:t>
            </a:r>
            <a:r>
              <a:rPr lang="zh-CN" altLang="en-US" sz="2000"/>
              <a:t>内</a:t>
            </a:r>
            <a:r>
              <a:rPr lang="en-US" altLang="zh-CN" sz="2000"/>
              <a:t>”</a:t>
            </a:r>
            <a:r>
              <a:rPr lang="zh-CN" altLang="en-US" sz="2000"/>
              <a:t>；换言之，这里指的是</a:t>
            </a:r>
            <a:r>
              <a:rPr lang="zh-CN" altLang="en-US" sz="2000">
                <a:solidFill>
                  <a:srgbClr val="9C0B15"/>
                </a:solidFill>
              </a:rPr>
              <a:t>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作系统已经指派给程序</a:t>
            </a:r>
            <a:r>
              <a:rPr lang="zh-CN" altLang="en-US" sz="2000"/>
              <a:t>，但逻辑上</a:t>
            </a:r>
            <a:r>
              <a:rPr lang="zh-CN" altLang="en-US" sz="2000">
                <a:solidFill>
                  <a:srgbClr val="9C0B15"/>
                </a:solidFill>
              </a:rPr>
              <a:t>无法被这个程序利用</a:t>
            </a:r>
            <a:r>
              <a:rPr lang="zh-CN" altLang="en-US" sz="2000"/>
              <a:t>的内存。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外部碎片</a:t>
            </a:r>
            <a:r>
              <a:rPr lang="en-US" altLang="zh-CN" sz="2000"/>
              <a:t>	</a:t>
            </a:r>
            <a:r>
              <a:rPr lang="zh-CN" altLang="en-US" sz="2000"/>
              <a:t>程序间分配也有可能出现</a:t>
            </a:r>
            <a:r>
              <a:rPr lang="zh-CN" sz="2000">
                <a:solidFill>
                  <a:srgbClr val="9C0B15"/>
                </a:solidFill>
              </a:rPr>
              <a:t>操作系统仍有内存</a:t>
            </a:r>
            <a:r>
              <a:rPr lang="zh-CN" altLang="en-US" sz="2000"/>
              <a:t>但因为某些原因</a:t>
            </a:r>
            <a:r>
              <a:rPr lang="zh-CN" sz="2000">
                <a:solidFill>
                  <a:srgbClr val="9C0B15"/>
                </a:solidFill>
              </a:rPr>
              <a:t>无法分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(程序间分配)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>
                <a:solidFill>
                  <a:srgbClr val="9C0B15"/>
                </a:solidFill>
                <a:sym typeface="+mn-ea"/>
              </a:rPr>
              <a:t>配给应用程序</a:t>
            </a:r>
            <a:r>
              <a:rPr lang="zh-CN" altLang="en-US" sz="2000">
                <a:sym typeface="+mn-ea"/>
              </a:rPr>
              <a:t>的情况，比如内存不连续。这只有在</a:t>
            </a:r>
            <a:r>
              <a:rPr lang="zh-CN" sz="2000">
                <a:solidFill>
                  <a:srgbClr val="9C0B15"/>
                </a:solidFill>
                <a:sym typeface="+mn-ea"/>
              </a:rPr>
              <a:t>简单分区</a:t>
            </a:r>
            <a:r>
              <a:rPr lang="zh-CN" altLang="en-US" sz="2000">
                <a:sym typeface="+mn-ea"/>
              </a:rPr>
              <a:t>或者</a:t>
            </a:r>
            <a:r>
              <a:rPr lang="zh-CN" sz="2000">
                <a:solidFill>
                  <a:srgbClr val="9C0B15"/>
                </a:solidFill>
                <a:sym typeface="+mn-ea"/>
              </a:rPr>
              <a:t>段		式内存管理单元</a:t>
            </a:r>
            <a:r>
              <a:rPr lang="zh-CN" altLang="en-US" sz="2000">
                <a:sym typeface="+mn-ea"/>
              </a:rPr>
              <a:t>上才会出现；</a:t>
            </a:r>
            <a:r>
              <a:rPr lang="zh-CN" altLang="en-US" sz="2000"/>
              <a:t>对于页式内存管理单元这是不可能的，</a:t>
            </a:r>
            <a:r>
              <a:rPr lang="en-US" altLang="zh-CN" sz="2000">
                <a:sym typeface="+mn-ea"/>
              </a:rPr>
              <a:t>		</a:t>
            </a:r>
            <a:r>
              <a:rPr lang="zh-CN" sz="2000">
                <a:solidFill>
                  <a:srgbClr val="9C0B15"/>
                </a:solidFill>
              </a:rPr>
              <a:t>除非用户请求超级页</a:t>
            </a:r>
            <a:r>
              <a:rPr lang="zh-CN" altLang="en-US" sz="2000" b="1">
                <a:solidFill>
                  <a:srgbClr val="9C0B15"/>
                </a:solidFill>
              </a:rPr>
              <a:t>。</a:t>
            </a:r>
            <a:r>
              <a:rPr lang="zh-CN" altLang="en-US" sz="2000">
                <a:sym typeface="+mn-ea"/>
              </a:rPr>
              <a:t>关于超级页我们在下一节课讲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 b="1">
              <a:solidFill>
                <a:srgbClr val="9C0B15"/>
              </a:solidFill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程序间的分配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程序间的内存分配</a:t>
            </a:r>
            <a:endParaRPr lang="zh-CN" altLang="en-US" sz="2000" b="1">
              <a:solidFill>
                <a:srgbClr val="9C0B15"/>
              </a:solidFill>
            </a:endParaRPr>
          </a:p>
        </p:txBody>
      </p:sp>
      <p:sp>
        <p:nvSpPr>
          <p:cNvPr id="75" name="矩形 74"/>
          <p:cNvSpPr/>
          <p:nvPr>
            <p:custDataLst>
              <p:tags r:id="rId2"/>
            </p:custDataLst>
          </p:nvPr>
        </p:nvSpPr>
        <p:spPr>
          <a:xfrm>
            <a:off x="1675765" y="927100"/>
            <a:ext cx="6226175" cy="5673090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系统内存外部碎片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2155825" y="1603375"/>
            <a:ext cx="5283200" cy="4540250"/>
          </a:xfrm>
          <a:prstGeom prst="rect">
            <a:avLst/>
          </a:prstGeom>
          <a:solidFill>
            <a:srgbClr val="00B0F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应用程序内部碎片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2822575" y="2260600"/>
            <a:ext cx="4010025" cy="344106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内存池外部碎片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矩形 25"/>
          <p:cNvSpPr/>
          <p:nvPr>
            <p:custDataLst>
              <p:tags r:id="rId5"/>
            </p:custDataLst>
          </p:nvPr>
        </p:nvSpPr>
        <p:spPr>
          <a:xfrm>
            <a:off x="3249295" y="2878455"/>
            <a:ext cx="3126740" cy="2127250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分配请求内部碎片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>
            <p:custDataLst>
              <p:tags r:id="rId6"/>
            </p:custDataLst>
          </p:nvPr>
        </p:nvSpPr>
        <p:spPr>
          <a:xfrm>
            <a:off x="3567430" y="3544570"/>
            <a:ext cx="2489835" cy="1118235"/>
          </a:xfrm>
          <a:prstGeom prst="rect">
            <a:avLst/>
          </a:prstGeom>
          <a:solidFill>
            <a:srgbClr val="92D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分配请求可用区域</a:t>
            </a: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7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程序间的分配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程序间的内存分配</a:t>
            </a:r>
            <a:endParaRPr lang="zh-CN" altLang="en-US" sz="2000" b="1">
              <a:solidFill>
                <a:srgbClr val="9C0B15"/>
              </a:solidFill>
            </a:endParaRPr>
          </a:p>
        </p:txBody>
      </p:sp>
      <p:sp>
        <p:nvSpPr>
          <p:cNvPr id="75" name="矩形 74"/>
          <p:cNvSpPr/>
          <p:nvPr>
            <p:custDataLst>
              <p:tags r:id="rId2"/>
            </p:custDataLst>
          </p:nvPr>
        </p:nvSpPr>
        <p:spPr>
          <a:xfrm>
            <a:off x="1675765" y="927100"/>
            <a:ext cx="6226175" cy="5673090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系统内存外部碎片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2155825" y="1603375"/>
            <a:ext cx="5283200" cy="4540250"/>
          </a:xfrm>
          <a:prstGeom prst="rect">
            <a:avLst/>
          </a:prstGeom>
          <a:solidFill>
            <a:srgbClr val="00B0F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应用程序内部碎片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2822575" y="2260600"/>
            <a:ext cx="4010025" cy="344106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内存池外部碎片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矩形 25"/>
          <p:cNvSpPr/>
          <p:nvPr>
            <p:custDataLst>
              <p:tags r:id="rId5"/>
            </p:custDataLst>
          </p:nvPr>
        </p:nvSpPr>
        <p:spPr>
          <a:xfrm>
            <a:off x="3249295" y="2878455"/>
            <a:ext cx="3126740" cy="2127250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分配请求内部碎片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>
            <p:custDataLst>
              <p:tags r:id="rId6"/>
            </p:custDataLst>
          </p:nvPr>
        </p:nvSpPr>
        <p:spPr>
          <a:xfrm>
            <a:off x="3567430" y="3544570"/>
            <a:ext cx="2489835" cy="1118235"/>
          </a:xfrm>
          <a:prstGeom prst="rect">
            <a:avLst/>
          </a:prstGeom>
          <a:solidFill>
            <a:srgbClr val="92D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分配请求可用区域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1" name="椭圆 60"/>
          <p:cNvSpPr/>
          <p:nvPr>
            <p:custDataLst>
              <p:tags r:id="rId7"/>
            </p:custDataLst>
          </p:nvPr>
        </p:nvSpPr>
        <p:spPr>
          <a:xfrm>
            <a:off x="3357245" y="676275"/>
            <a:ext cx="2880995" cy="1448435"/>
          </a:xfrm>
          <a:prstGeom prst="ellipse">
            <a:avLst/>
          </a:prstGeom>
          <a:noFill/>
          <a:ln w="635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程序间的分配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程序间的内存分配</a:t>
            </a:r>
            <a:endParaRPr lang="zh-CN" altLang="en-US" sz="2000" b="1">
              <a:solidFill>
                <a:srgbClr val="9C0B15"/>
              </a:solidFill>
            </a:endParaRPr>
          </a:p>
        </p:txBody>
      </p:sp>
      <p:sp>
        <p:nvSpPr>
          <p:cNvPr id="75" name="矩形 74"/>
          <p:cNvSpPr/>
          <p:nvPr>
            <p:custDataLst>
              <p:tags r:id="rId2"/>
            </p:custDataLst>
          </p:nvPr>
        </p:nvSpPr>
        <p:spPr>
          <a:xfrm>
            <a:off x="1675765" y="927100"/>
            <a:ext cx="6226175" cy="5673090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系统内存外部碎片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2155825" y="1603375"/>
            <a:ext cx="5283200" cy="4540250"/>
          </a:xfrm>
          <a:prstGeom prst="rect">
            <a:avLst/>
          </a:prstGeom>
          <a:solidFill>
            <a:srgbClr val="00B0F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应用程序内部碎片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2822575" y="2260600"/>
            <a:ext cx="4010025" cy="344106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内存池外部碎片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矩形 25"/>
          <p:cNvSpPr/>
          <p:nvPr>
            <p:custDataLst>
              <p:tags r:id="rId5"/>
            </p:custDataLst>
          </p:nvPr>
        </p:nvSpPr>
        <p:spPr>
          <a:xfrm>
            <a:off x="3249295" y="2878455"/>
            <a:ext cx="3126740" cy="2127250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分配请求内部碎片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>
            <p:custDataLst>
              <p:tags r:id="rId6"/>
            </p:custDataLst>
          </p:nvPr>
        </p:nvSpPr>
        <p:spPr>
          <a:xfrm>
            <a:off x="3567430" y="3544570"/>
            <a:ext cx="2489835" cy="1118235"/>
          </a:xfrm>
          <a:prstGeom prst="rect">
            <a:avLst/>
          </a:prstGeom>
          <a:solidFill>
            <a:srgbClr val="92D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分配请求可用区域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椭圆 61"/>
          <p:cNvSpPr/>
          <p:nvPr>
            <p:custDataLst>
              <p:tags r:id="rId7"/>
            </p:custDataLst>
          </p:nvPr>
        </p:nvSpPr>
        <p:spPr>
          <a:xfrm>
            <a:off x="3396615" y="2058670"/>
            <a:ext cx="2880995" cy="1370330"/>
          </a:xfrm>
          <a:prstGeom prst="ellipse">
            <a:avLst/>
          </a:prstGeom>
          <a:noFill/>
          <a:ln w="635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回顾：简单分区（仅隔离）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简单分区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/>
              <a:t>将</a:t>
            </a:r>
            <a:r>
              <a:rPr lang="zh-CN" altLang="en-US" sz="2000">
                <a:solidFill>
                  <a:srgbClr val="9C0B15"/>
                </a:solidFill>
              </a:rPr>
              <a:t>物理内存</a:t>
            </a:r>
            <a:r>
              <a:rPr lang="zh-CN" sz="2000"/>
              <a:t>切割成几个块，一个块运行一个应用程序，或者放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sz="2000"/>
              <a:t>置一个应用程序的某个段。各个应用程序的各个段在</a:t>
            </a:r>
            <a:r>
              <a:rPr lang="zh-CN" altLang="en-US" sz="2000">
                <a:solidFill>
                  <a:srgbClr val="9C0B15"/>
                </a:solidFill>
              </a:rPr>
              <a:t>链接时就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决定好要放置在什么地方</a:t>
            </a:r>
            <a:r>
              <a:rPr lang="zh-CN" sz="2000"/>
              <a:t>。</a:t>
            </a:r>
            <a:endParaRPr lang="zh-CN" altLang="en-US" sz="2000"/>
          </a:p>
        </p:txBody>
      </p:sp>
      <p:sp>
        <p:nvSpPr>
          <p:cNvPr id="15" name="矩形 14"/>
          <p:cNvSpPr/>
          <p:nvPr>
            <p:custDataLst>
              <p:tags r:id="rId2"/>
            </p:custDataLst>
          </p:nvPr>
        </p:nvSpPr>
        <p:spPr>
          <a:xfrm>
            <a:off x="3929380" y="1887855"/>
            <a:ext cx="1930400" cy="31559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.text1</a:t>
            </a:r>
            <a:endParaRPr lang="en-US" altLang="zh-CN"/>
          </a:p>
        </p:txBody>
      </p:sp>
      <p:sp>
        <p:nvSpPr>
          <p:cNvPr id="62" name="矩形 61"/>
          <p:cNvSpPr/>
          <p:nvPr>
            <p:custDataLst>
              <p:tags r:id="rId3"/>
            </p:custDataLst>
          </p:nvPr>
        </p:nvSpPr>
        <p:spPr>
          <a:xfrm>
            <a:off x="3929380" y="2203450"/>
            <a:ext cx="1930400" cy="213360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.rodata1</a:t>
            </a:r>
            <a:endParaRPr lang="en-US" altLang="zh-CN"/>
          </a:p>
        </p:txBody>
      </p:sp>
      <p:sp>
        <p:nvSpPr>
          <p:cNvPr id="64" name="矩形 63"/>
          <p:cNvSpPr/>
          <p:nvPr>
            <p:custDataLst>
              <p:tags r:id="rId4"/>
            </p:custDataLst>
          </p:nvPr>
        </p:nvSpPr>
        <p:spPr>
          <a:xfrm>
            <a:off x="3929380" y="3295015"/>
            <a:ext cx="1930400" cy="358140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.rwdata1</a:t>
            </a:r>
            <a:endParaRPr lang="en-US" altLang="zh-CN"/>
          </a:p>
        </p:txBody>
      </p:sp>
      <p:sp>
        <p:nvSpPr>
          <p:cNvPr id="65" name="矩形 64"/>
          <p:cNvSpPr/>
          <p:nvPr>
            <p:custDataLst>
              <p:tags r:id="rId5"/>
            </p:custDataLst>
          </p:nvPr>
        </p:nvSpPr>
        <p:spPr>
          <a:xfrm>
            <a:off x="3929380" y="3653155"/>
            <a:ext cx="1930400" cy="267970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.zidata/.bss1</a:t>
            </a:r>
            <a:endParaRPr lang="zh-CN" altLang="en-US"/>
          </a:p>
        </p:txBody>
      </p:sp>
      <p:sp>
        <p:nvSpPr>
          <p:cNvPr id="66" name="矩形 65"/>
          <p:cNvSpPr/>
          <p:nvPr>
            <p:custDataLst>
              <p:tags r:id="rId6"/>
            </p:custDataLst>
          </p:nvPr>
        </p:nvSpPr>
        <p:spPr>
          <a:xfrm>
            <a:off x="3929380" y="3921760"/>
            <a:ext cx="1930400" cy="314960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.heap1</a:t>
            </a:r>
            <a:endParaRPr lang="en-US" altLang="zh-CN"/>
          </a:p>
        </p:txBody>
      </p:sp>
      <p:sp>
        <p:nvSpPr>
          <p:cNvPr id="67" name="矩形 66"/>
          <p:cNvSpPr/>
          <p:nvPr>
            <p:custDataLst>
              <p:tags r:id="rId7"/>
            </p:custDataLst>
          </p:nvPr>
        </p:nvSpPr>
        <p:spPr>
          <a:xfrm>
            <a:off x="3929380" y="4236720"/>
            <a:ext cx="1930400" cy="314960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.stack1</a:t>
            </a:r>
            <a:endParaRPr lang="en-US" altLang="zh-CN"/>
          </a:p>
        </p:txBody>
      </p:sp>
      <p:sp>
        <p:nvSpPr>
          <p:cNvPr id="69" name="矩形 68"/>
          <p:cNvSpPr/>
          <p:nvPr>
            <p:custDataLst>
              <p:tags r:id="rId8"/>
            </p:custDataLst>
          </p:nvPr>
        </p:nvSpPr>
        <p:spPr>
          <a:xfrm>
            <a:off x="6287135" y="2583815"/>
            <a:ext cx="1930400" cy="337820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.text2</a:t>
            </a:r>
            <a:endParaRPr lang="en-US" altLang="zh-CN"/>
          </a:p>
        </p:txBody>
      </p:sp>
      <p:sp>
        <p:nvSpPr>
          <p:cNvPr id="70" name="矩形 69"/>
          <p:cNvSpPr/>
          <p:nvPr>
            <p:custDataLst>
              <p:tags r:id="rId9"/>
            </p:custDataLst>
          </p:nvPr>
        </p:nvSpPr>
        <p:spPr>
          <a:xfrm>
            <a:off x="6287135" y="2921635"/>
            <a:ext cx="1930400" cy="212090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.rodata2</a:t>
            </a:r>
            <a:endParaRPr lang="en-US" altLang="zh-CN"/>
          </a:p>
        </p:txBody>
      </p:sp>
      <p:sp>
        <p:nvSpPr>
          <p:cNvPr id="71" name="矩形 70"/>
          <p:cNvSpPr/>
          <p:nvPr>
            <p:custDataLst>
              <p:tags r:id="rId10"/>
            </p:custDataLst>
          </p:nvPr>
        </p:nvSpPr>
        <p:spPr>
          <a:xfrm>
            <a:off x="6287135" y="4747260"/>
            <a:ext cx="1930400" cy="39179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.rwdata2</a:t>
            </a:r>
            <a:endParaRPr lang="en-US" altLang="zh-CN"/>
          </a:p>
        </p:txBody>
      </p:sp>
      <p:sp>
        <p:nvSpPr>
          <p:cNvPr id="72" name="矩形 71"/>
          <p:cNvSpPr/>
          <p:nvPr>
            <p:custDataLst>
              <p:tags r:id="rId11"/>
            </p:custDataLst>
          </p:nvPr>
        </p:nvSpPr>
        <p:spPr>
          <a:xfrm>
            <a:off x="6287135" y="5139055"/>
            <a:ext cx="1930400" cy="266065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.zidata/.bss2</a:t>
            </a:r>
            <a:endParaRPr lang="zh-CN" altLang="en-US"/>
          </a:p>
        </p:txBody>
      </p:sp>
      <p:sp>
        <p:nvSpPr>
          <p:cNvPr id="73" name="矩形 72"/>
          <p:cNvSpPr/>
          <p:nvPr>
            <p:custDataLst>
              <p:tags r:id="rId12"/>
            </p:custDataLst>
          </p:nvPr>
        </p:nvSpPr>
        <p:spPr>
          <a:xfrm>
            <a:off x="6287135" y="5640705"/>
            <a:ext cx="1930400" cy="312420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.heap2</a:t>
            </a:r>
            <a:endParaRPr lang="en-US" altLang="zh-CN"/>
          </a:p>
        </p:txBody>
      </p:sp>
      <p:sp>
        <p:nvSpPr>
          <p:cNvPr id="74" name="矩形 73"/>
          <p:cNvSpPr/>
          <p:nvPr>
            <p:custDataLst>
              <p:tags r:id="rId13"/>
            </p:custDataLst>
          </p:nvPr>
        </p:nvSpPr>
        <p:spPr>
          <a:xfrm>
            <a:off x="6287135" y="5953760"/>
            <a:ext cx="1930400" cy="312420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.stack2</a:t>
            </a:r>
            <a:endParaRPr lang="en-US" altLang="zh-CN"/>
          </a:p>
        </p:txBody>
      </p:sp>
      <p:sp>
        <p:nvSpPr>
          <p:cNvPr id="75" name="矩形 74"/>
          <p:cNvSpPr/>
          <p:nvPr>
            <p:custDataLst>
              <p:tags r:id="rId14"/>
            </p:custDataLst>
          </p:nvPr>
        </p:nvSpPr>
        <p:spPr>
          <a:xfrm>
            <a:off x="1588135" y="1888490"/>
            <a:ext cx="1930400" cy="4377690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物理内存</a:t>
            </a: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15"/>
    </p:custData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回顾：</a:t>
            </a:r>
            <a:r>
              <a:rPr lang="zh-CN" altLang="en-US" sz="2000" b="1">
                <a:solidFill>
                  <a:srgbClr val="9C0B15"/>
                </a:solidFill>
              </a:rPr>
              <a:t>虚拟地址空间（翻译</a:t>
            </a:r>
            <a:r>
              <a:rPr lang="en-US" altLang="zh-CN" sz="2000" b="1">
                <a:solidFill>
                  <a:srgbClr val="9C0B15"/>
                </a:solidFill>
              </a:rPr>
              <a:t>+</a:t>
            </a:r>
            <a:r>
              <a:rPr lang="zh-CN" altLang="en-US" sz="2000" b="1">
                <a:solidFill>
                  <a:srgbClr val="9C0B15"/>
                </a:solidFill>
              </a:rPr>
              <a:t>隔离）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硬件地址翻译	</a:t>
            </a:r>
            <a:r>
              <a:rPr lang="zh-CN" altLang="en-US" sz="2000"/>
              <a:t>采用添加额外硬件的方法，将应用程序发起的存储器访问的地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址做系统性翻译，使得</a:t>
            </a:r>
            <a:r>
              <a:rPr lang="zh-CN" altLang="en-US" sz="2000">
                <a:solidFill>
                  <a:srgbClr val="9C0B15"/>
                </a:solidFill>
              </a:rPr>
              <a:t>不同应用程序中对一个地址发起的访问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实际对应内存总线上的不同地址</a:t>
            </a:r>
            <a:r>
              <a:rPr lang="zh-CN" altLang="en-US" sz="2000"/>
              <a:t>。</a:t>
            </a:r>
            <a:endParaRPr lang="zh-CN" altLang="en-US" sz="2000"/>
          </a:p>
        </p:txBody>
      </p:sp>
      <p:grpSp>
        <p:nvGrpSpPr>
          <p:cNvPr id="89" name="组合 88"/>
          <p:cNvGrpSpPr/>
          <p:nvPr/>
        </p:nvGrpSpPr>
        <p:grpSpPr>
          <a:xfrm>
            <a:off x="333375" y="1932940"/>
            <a:ext cx="9026525" cy="4719320"/>
            <a:chOff x="525" y="3044"/>
            <a:chExt cx="14215" cy="7432"/>
          </a:xfrm>
        </p:grpSpPr>
        <p:grpSp>
          <p:nvGrpSpPr>
            <p:cNvPr id="71" name="组合 70"/>
            <p:cNvGrpSpPr/>
            <p:nvPr/>
          </p:nvGrpSpPr>
          <p:grpSpPr>
            <a:xfrm>
              <a:off x="859" y="4235"/>
              <a:ext cx="3040" cy="3773"/>
              <a:chOff x="4350" y="2980"/>
              <a:chExt cx="3040" cy="6475"/>
            </a:xfrm>
          </p:grpSpPr>
          <p:sp>
            <p:nvSpPr>
              <p:cNvPr id="72" name="矩形 71"/>
              <p:cNvSpPr/>
              <p:nvPr>
                <p:custDataLst>
                  <p:tags r:id="rId2"/>
                </p:custDataLst>
              </p:nvPr>
            </p:nvSpPr>
            <p:spPr>
              <a:xfrm>
                <a:off x="4350" y="2980"/>
                <a:ext cx="3040" cy="853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.text1</a:t>
                </a:r>
                <a:endParaRPr lang="en-US" altLang="zh-CN"/>
              </a:p>
            </p:txBody>
          </p:sp>
          <p:sp>
            <p:nvSpPr>
              <p:cNvPr id="73" name="矩形 72"/>
              <p:cNvSpPr/>
              <p:nvPr>
                <p:custDataLst>
                  <p:tags r:id="rId3"/>
                </p:custDataLst>
              </p:nvPr>
            </p:nvSpPr>
            <p:spPr>
              <a:xfrm>
                <a:off x="4350" y="3833"/>
                <a:ext cx="3040" cy="577"/>
              </a:xfrm>
              <a:prstGeom prst="rect">
                <a:avLst/>
              </a:prstGeom>
              <a:solidFill>
                <a:schemeClr val="accent2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.rodata1</a:t>
                </a:r>
                <a:endParaRPr lang="en-US" altLang="zh-CN"/>
              </a:p>
            </p:txBody>
          </p:sp>
          <p:sp>
            <p:nvSpPr>
              <p:cNvPr id="74" name="矩形 73"/>
              <p:cNvSpPr/>
              <p:nvPr>
                <p:custDataLst>
                  <p:tags r:id="rId4"/>
                </p:custDataLst>
              </p:nvPr>
            </p:nvSpPr>
            <p:spPr>
              <a:xfrm>
                <a:off x="4350" y="6059"/>
                <a:ext cx="3040" cy="968"/>
              </a:xfrm>
              <a:prstGeom prst="rect">
                <a:avLst/>
              </a:prstGeom>
              <a:solidFill>
                <a:schemeClr val="accent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.rwdata1</a:t>
                </a:r>
                <a:endParaRPr lang="en-US" altLang="zh-CN"/>
              </a:p>
            </p:txBody>
          </p:sp>
          <p:sp>
            <p:nvSpPr>
              <p:cNvPr id="76" name="矩形 75"/>
              <p:cNvSpPr/>
              <p:nvPr>
                <p:custDataLst>
                  <p:tags r:id="rId5"/>
                </p:custDataLst>
              </p:nvPr>
            </p:nvSpPr>
            <p:spPr>
              <a:xfrm>
                <a:off x="4350" y="7027"/>
                <a:ext cx="3040" cy="725"/>
              </a:xfrm>
              <a:prstGeom prst="rect">
                <a:avLst/>
              </a:prstGeom>
              <a:solidFill>
                <a:schemeClr val="accent6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.zidata/.bss1</a:t>
                </a:r>
                <a:endParaRPr lang="zh-CN" altLang="en-US"/>
              </a:p>
            </p:txBody>
          </p:sp>
          <p:sp>
            <p:nvSpPr>
              <p:cNvPr id="77" name="矩形 76"/>
              <p:cNvSpPr/>
              <p:nvPr>
                <p:custDataLst>
                  <p:tags r:id="rId6"/>
                </p:custDataLst>
              </p:nvPr>
            </p:nvSpPr>
            <p:spPr>
              <a:xfrm>
                <a:off x="4350" y="7752"/>
                <a:ext cx="3040" cy="852"/>
              </a:xfrm>
              <a:prstGeom prst="rect">
                <a:avLst/>
              </a:prstGeom>
              <a:solidFill>
                <a:srgbClr val="002060">
                  <a:alpha val="50000"/>
                </a:srgbClr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.heap1</a:t>
                </a:r>
                <a:endParaRPr lang="en-US" altLang="zh-CN"/>
              </a:p>
            </p:txBody>
          </p:sp>
          <p:sp>
            <p:nvSpPr>
              <p:cNvPr id="78" name="矩形 77"/>
              <p:cNvSpPr/>
              <p:nvPr>
                <p:custDataLst>
                  <p:tags r:id="rId7"/>
                </p:custDataLst>
              </p:nvPr>
            </p:nvSpPr>
            <p:spPr>
              <a:xfrm>
                <a:off x="4350" y="8603"/>
                <a:ext cx="3040" cy="852"/>
              </a:xfrm>
              <a:prstGeom prst="rect">
                <a:avLst/>
              </a:prstGeom>
              <a:solidFill>
                <a:srgbClr val="00B050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.stack1</a:t>
                </a:r>
                <a:endParaRPr lang="en-US" altLang="zh-CN"/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>
              <a:off x="11339" y="4732"/>
              <a:ext cx="3040" cy="3772"/>
              <a:chOff x="8743" y="3739"/>
              <a:chExt cx="3040" cy="6017"/>
            </a:xfrm>
          </p:grpSpPr>
          <p:sp>
            <p:nvSpPr>
              <p:cNvPr id="80" name="矩形 79"/>
              <p:cNvSpPr/>
              <p:nvPr>
                <p:custDataLst>
                  <p:tags r:id="rId8"/>
                </p:custDataLst>
              </p:nvPr>
            </p:nvSpPr>
            <p:spPr>
              <a:xfrm>
                <a:off x="8743" y="3739"/>
                <a:ext cx="3040" cy="849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.text2</a:t>
                </a:r>
                <a:endParaRPr lang="en-US" altLang="zh-CN"/>
              </a:p>
            </p:txBody>
          </p:sp>
          <p:sp>
            <p:nvSpPr>
              <p:cNvPr id="81" name="矩形 80"/>
              <p:cNvSpPr/>
              <p:nvPr>
                <p:custDataLst>
                  <p:tags r:id="rId9"/>
                </p:custDataLst>
              </p:nvPr>
            </p:nvSpPr>
            <p:spPr>
              <a:xfrm>
                <a:off x="8743" y="4588"/>
                <a:ext cx="3040" cy="532"/>
              </a:xfrm>
              <a:prstGeom prst="rect">
                <a:avLst/>
              </a:prstGeom>
              <a:solidFill>
                <a:schemeClr val="accent2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.rodata2</a:t>
                </a:r>
                <a:endParaRPr lang="en-US" altLang="zh-CN"/>
              </a:p>
            </p:txBody>
          </p:sp>
          <p:sp>
            <p:nvSpPr>
              <p:cNvPr id="82" name="矩形 81"/>
              <p:cNvSpPr/>
              <p:nvPr>
                <p:custDataLst>
                  <p:tags r:id="rId10"/>
                </p:custDataLst>
              </p:nvPr>
            </p:nvSpPr>
            <p:spPr>
              <a:xfrm>
                <a:off x="8743" y="5671"/>
                <a:ext cx="3040" cy="984"/>
              </a:xfrm>
              <a:prstGeom prst="rect">
                <a:avLst/>
              </a:prstGeom>
              <a:solidFill>
                <a:schemeClr val="accent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.rwdata2</a:t>
                </a:r>
                <a:endParaRPr lang="en-US" altLang="zh-CN"/>
              </a:p>
            </p:txBody>
          </p:sp>
          <p:sp>
            <p:nvSpPr>
              <p:cNvPr id="83" name="矩形 82"/>
              <p:cNvSpPr/>
              <p:nvPr>
                <p:custDataLst>
                  <p:tags r:id="rId11"/>
                </p:custDataLst>
              </p:nvPr>
            </p:nvSpPr>
            <p:spPr>
              <a:xfrm>
                <a:off x="8743" y="6655"/>
                <a:ext cx="3040" cy="668"/>
              </a:xfrm>
              <a:prstGeom prst="rect">
                <a:avLst/>
              </a:prstGeom>
              <a:solidFill>
                <a:schemeClr val="accent6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.zidata/.bss2</a:t>
                </a:r>
                <a:endParaRPr lang="zh-CN" altLang="en-US"/>
              </a:p>
            </p:txBody>
          </p:sp>
          <p:sp>
            <p:nvSpPr>
              <p:cNvPr id="84" name="矩形 83"/>
              <p:cNvSpPr/>
              <p:nvPr>
                <p:custDataLst>
                  <p:tags r:id="rId12"/>
                </p:custDataLst>
              </p:nvPr>
            </p:nvSpPr>
            <p:spPr>
              <a:xfrm>
                <a:off x="8743" y="8187"/>
                <a:ext cx="3040" cy="785"/>
              </a:xfrm>
              <a:prstGeom prst="rect">
                <a:avLst/>
              </a:prstGeom>
              <a:solidFill>
                <a:srgbClr val="002060">
                  <a:alpha val="50000"/>
                </a:srgbClr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.heap2</a:t>
                </a:r>
                <a:endParaRPr lang="en-US" altLang="zh-CN"/>
              </a:p>
            </p:txBody>
          </p:sp>
          <p:sp>
            <p:nvSpPr>
              <p:cNvPr id="85" name="矩形 84"/>
              <p:cNvSpPr/>
              <p:nvPr>
                <p:custDataLst>
                  <p:tags r:id="rId13"/>
                </p:custDataLst>
              </p:nvPr>
            </p:nvSpPr>
            <p:spPr>
              <a:xfrm>
                <a:off x="8743" y="8972"/>
                <a:ext cx="3040" cy="785"/>
              </a:xfrm>
              <a:prstGeom prst="rect">
                <a:avLst/>
              </a:prstGeom>
              <a:solidFill>
                <a:srgbClr val="00B050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.stack2</a:t>
                </a:r>
                <a:endParaRPr lang="en-US" altLang="zh-CN"/>
              </a:p>
            </p:txBody>
          </p:sp>
        </p:grpSp>
        <p:sp>
          <p:nvSpPr>
            <p:cNvPr id="86" name="矩形 85"/>
            <p:cNvSpPr/>
            <p:nvPr>
              <p:custDataLst>
                <p:tags r:id="rId14"/>
              </p:custDataLst>
            </p:nvPr>
          </p:nvSpPr>
          <p:spPr>
            <a:xfrm>
              <a:off x="5946" y="3044"/>
              <a:ext cx="3763" cy="7432"/>
            </a:xfrm>
            <a:prstGeom prst="rect">
              <a:avLst/>
            </a:prstGeom>
            <a:no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物理地址空间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7" name="矩形 86"/>
            <p:cNvSpPr/>
            <p:nvPr>
              <p:custDataLst>
                <p:tags r:id="rId15"/>
              </p:custDataLst>
            </p:nvPr>
          </p:nvSpPr>
          <p:spPr>
            <a:xfrm>
              <a:off x="6347" y="4208"/>
              <a:ext cx="3040" cy="497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.text1</a:t>
              </a:r>
              <a:endParaRPr lang="en-US" altLang="zh-CN"/>
            </a:p>
          </p:txBody>
        </p:sp>
        <p:sp>
          <p:nvSpPr>
            <p:cNvPr id="88" name="矩形 87"/>
            <p:cNvSpPr/>
            <p:nvPr>
              <p:custDataLst>
                <p:tags r:id="rId16"/>
              </p:custDataLst>
            </p:nvPr>
          </p:nvSpPr>
          <p:spPr>
            <a:xfrm>
              <a:off x="6347" y="4705"/>
              <a:ext cx="3040" cy="33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.rodata2</a:t>
              </a:r>
              <a:endParaRPr lang="en-US" altLang="zh-CN"/>
            </a:p>
          </p:txBody>
        </p:sp>
        <p:sp>
          <p:nvSpPr>
            <p:cNvPr id="90" name="矩形 89"/>
            <p:cNvSpPr/>
            <p:nvPr>
              <p:custDataLst>
                <p:tags r:id="rId17"/>
              </p:custDataLst>
            </p:nvPr>
          </p:nvSpPr>
          <p:spPr>
            <a:xfrm>
              <a:off x="6347" y="5228"/>
              <a:ext cx="3040" cy="532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.text2</a:t>
              </a:r>
              <a:endParaRPr lang="en-US" altLang="zh-CN"/>
            </a:p>
          </p:txBody>
        </p:sp>
        <p:sp>
          <p:nvSpPr>
            <p:cNvPr id="91" name="矩形 90"/>
            <p:cNvSpPr/>
            <p:nvPr>
              <p:custDataLst>
                <p:tags r:id="rId18"/>
              </p:custDataLst>
            </p:nvPr>
          </p:nvSpPr>
          <p:spPr>
            <a:xfrm>
              <a:off x="6347" y="5760"/>
              <a:ext cx="3040" cy="334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.rodata1</a:t>
              </a:r>
              <a:endParaRPr lang="en-US" altLang="zh-CN"/>
            </a:p>
          </p:txBody>
        </p:sp>
        <p:sp>
          <p:nvSpPr>
            <p:cNvPr id="92" name="矩形 91"/>
            <p:cNvSpPr/>
            <p:nvPr>
              <p:custDataLst>
                <p:tags r:id="rId19"/>
              </p:custDataLst>
            </p:nvPr>
          </p:nvSpPr>
          <p:spPr>
            <a:xfrm>
              <a:off x="6347" y="7521"/>
              <a:ext cx="3040" cy="564"/>
            </a:xfrm>
            <a:prstGeom prst="rect">
              <a:avLst/>
            </a:prstGeom>
            <a:solidFill>
              <a:schemeClr val="accent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.rwdata1</a:t>
              </a:r>
              <a:endParaRPr lang="en-US" altLang="zh-CN"/>
            </a:p>
          </p:txBody>
        </p:sp>
        <p:sp>
          <p:nvSpPr>
            <p:cNvPr id="93" name="矩形 92"/>
            <p:cNvSpPr/>
            <p:nvPr>
              <p:custDataLst>
                <p:tags r:id="rId20"/>
              </p:custDataLst>
            </p:nvPr>
          </p:nvSpPr>
          <p:spPr>
            <a:xfrm>
              <a:off x="6347" y="8085"/>
              <a:ext cx="3040" cy="422"/>
            </a:xfrm>
            <a:prstGeom prst="rect">
              <a:avLst/>
            </a:prstGeom>
            <a:solidFill>
              <a:schemeClr val="accent6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.zidata/.bss1</a:t>
              </a:r>
              <a:endParaRPr lang="zh-CN" altLang="en-US"/>
            </a:p>
          </p:txBody>
        </p:sp>
        <p:sp>
          <p:nvSpPr>
            <p:cNvPr id="94" name="矩形 93"/>
            <p:cNvSpPr/>
            <p:nvPr>
              <p:custDataLst>
                <p:tags r:id="rId21"/>
              </p:custDataLst>
            </p:nvPr>
          </p:nvSpPr>
          <p:spPr>
            <a:xfrm>
              <a:off x="6347" y="8598"/>
              <a:ext cx="3040" cy="617"/>
            </a:xfrm>
            <a:prstGeom prst="rect">
              <a:avLst/>
            </a:prstGeom>
            <a:solidFill>
              <a:schemeClr val="accent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.rwdata2</a:t>
              </a:r>
              <a:endParaRPr lang="en-US" altLang="zh-CN"/>
            </a:p>
          </p:txBody>
        </p:sp>
        <p:sp>
          <p:nvSpPr>
            <p:cNvPr id="95" name="矩形 94"/>
            <p:cNvSpPr/>
            <p:nvPr>
              <p:custDataLst>
                <p:tags r:id="rId22"/>
              </p:custDataLst>
            </p:nvPr>
          </p:nvSpPr>
          <p:spPr>
            <a:xfrm>
              <a:off x="6347" y="9215"/>
              <a:ext cx="3040" cy="419"/>
            </a:xfrm>
            <a:prstGeom prst="rect">
              <a:avLst/>
            </a:prstGeom>
            <a:solidFill>
              <a:schemeClr val="accent6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.zidata/.bss2</a:t>
              </a:r>
              <a:endParaRPr lang="zh-CN" altLang="en-US"/>
            </a:p>
          </p:txBody>
        </p:sp>
        <p:sp>
          <p:nvSpPr>
            <p:cNvPr id="96" name="矩形 95"/>
            <p:cNvSpPr/>
            <p:nvPr>
              <p:custDataLst>
                <p:tags r:id="rId23"/>
              </p:custDataLst>
            </p:nvPr>
          </p:nvSpPr>
          <p:spPr>
            <a:xfrm>
              <a:off x="6347" y="6201"/>
              <a:ext cx="3040" cy="492"/>
            </a:xfrm>
            <a:prstGeom prst="rect">
              <a:avLst/>
            </a:prstGeom>
            <a:solidFill>
              <a:srgbClr val="002060">
                <a:alpha val="50000"/>
              </a:srgbClr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.heap2</a:t>
              </a:r>
              <a:endParaRPr lang="en-US" altLang="zh-CN"/>
            </a:p>
          </p:txBody>
        </p:sp>
        <p:sp>
          <p:nvSpPr>
            <p:cNvPr id="97" name="矩形 96"/>
            <p:cNvSpPr/>
            <p:nvPr>
              <p:custDataLst>
                <p:tags r:id="rId24"/>
              </p:custDataLst>
            </p:nvPr>
          </p:nvSpPr>
          <p:spPr>
            <a:xfrm>
              <a:off x="6347" y="9779"/>
              <a:ext cx="3040" cy="492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.stack2</a:t>
              </a:r>
              <a:endParaRPr lang="en-US" altLang="zh-CN"/>
            </a:p>
          </p:txBody>
        </p:sp>
        <p:sp>
          <p:nvSpPr>
            <p:cNvPr id="98" name="矩形 97"/>
            <p:cNvSpPr/>
            <p:nvPr>
              <p:custDataLst>
                <p:tags r:id="rId25"/>
              </p:custDataLst>
            </p:nvPr>
          </p:nvSpPr>
          <p:spPr>
            <a:xfrm>
              <a:off x="6347" y="3619"/>
              <a:ext cx="3040" cy="496"/>
            </a:xfrm>
            <a:prstGeom prst="rect">
              <a:avLst/>
            </a:prstGeom>
            <a:solidFill>
              <a:srgbClr val="002060">
                <a:alpha val="50000"/>
              </a:srgbClr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.heap1</a:t>
              </a:r>
              <a:endParaRPr lang="en-US" altLang="zh-CN"/>
            </a:p>
          </p:txBody>
        </p:sp>
        <p:sp>
          <p:nvSpPr>
            <p:cNvPr id="99" name="矩形 98"/>
            <p:cNvSpPr/>
            <p:nvPr>
              <p:custDataLst>
                <p:tags r:id="rId26"/>
              </p:custDataLst>
            </p:nvPr>
          </p:nvSpPr>
          <p:spPr>
            <a:xfrm>
              <a:off x="6347" y="6872"/>
              <a:ext cx="3040" cy="496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.stack1</a:t>
              </a:r>
              <a:endParaRPr lang="en-US" altLang="zh-CN"/>
            </a:p>
          </p:txBody>
        </p:sp>
        <p:cxnSp>
          <p:nvCxnSpPr>
            <p:cNvPr id="102" name="直接连接符 101"/>
            <p:cNvCxnSpPr>
              <a:stCxn id="72" idx="3"/>
              <a:endCxn id="87" idx="1"/>
            </p:cNvCxnSpPr>
            <p:nvPr>
              <p:custDataLst>
                <p:tags r:id="rId27"/>
              </p:custDataLst>
            </p:nvPr>
          </p:nvCxnSpPr>
          <p:spPr>
            <a:xfrm flipV="1">
              <a:off x="3899" y="4457"/>
              <a:ext cx="2448" cy="27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>
              <a:stCxn id="73" idx="3"/>
              <a:endCxn id="91" idx="1"/>
            </p:cNvCxnSpPr>
            <p:nvPr>
              <p:custDataLst>
                <p:tags r:id="rId28"/>
              </p:custDataLst>
            </p:nvPr>
          </p:nvCxnSpPr>
          <p:spPr>
            <a:xfrm>
              <a:off x="3899" y="4900"/>
              <a:ext cx="2448" cy="1027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>
              <a:endCxn id="92" idx="1"/>
            </p:cNvCxnSpPr>
            <p:nvPr>
              <p:custDataLst>
                <p:tags r:id="rId29"/>
              </p:custDataLst>
            </p:nvPr>
          </p:nvCxnSpPr>
          <p:spPr>
            <a:xfrm>
              <a:off x="3899" y="6353"/>
              <a:ext cx="2448" cy="1450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>
              <a:endCxn id="93" idx="1"/>
            </p:cNvCxnSpPr>
            <p:nvPr>
              <p:custDataLst>
                <p:tags r:id="rId30"/>
              </p:custDataLst>
            </p:nvPr>
          </p:nvCxnSpPr>
          <p:spPr>
            <a:xfrm>
              <a:off x="3907" y="6801"/>
              <a:ext cx="2440" cy="1495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>
              <a:stCxn id="77" idx="3"/>
              <a:endCxn id="98" idx="1"/>
            </p:cNvCxnSpPr>
            <p:nvPr>
              <p:custDataLst>
                <p:tags r:id="rId31"/>
              </p:custDataLst>
            </p:nvPr>
          </p:nvCxnSpPr>
          <p:spPr>
            <a:xfrm flipV="1">
              <a:off x="3899" y="3867"/>
              <a:ext cx="2448" cy="3397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>
              <a:stCxn id="78" idx="3"/>
              <a:endCxn id="99" idx="1"/>
            </p:cNvCxnSpPr>
            <p:nvPr>
              <p:custDataLst>
                <p:tags r:id="rId32"/>
              </p:custDataLst>
            </p:nvPr>
          </p:nvCxnSpPr>
          <p:spPr>
            <a:xfrm flipV="1">
              <a:off x="3899" y="7120"/>
              <a:ext cx="2448" cy="640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>
              <a:stCxn id="80" idx="1"/>
              <a:endCxn id="90" idx="3"/>
            </p:cNvCxnSpPr>
            <p:nvPr>
              <p:custDataLst>
                <p:tags r:id="rId33"/>
              </p:custDataLst>
            </p:nvPr>
          </p:nvCxnSpPr>
          <p:spPr>
            <a:xfrm flipH="1">
              <a:off x="9387" y="4998"/>
              <a:ext cx="1952" cy="496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>
              <a:stCxn id="81" idx="1"/>
              <a:endCxn id="88" idx="3"/>
            </p:cNvCxnSpPr>
            <p:nvPr>
              <p:custDataLst>
                <p:tags r:id="rId34"/>
              </p:custDataLst>
            </p:nvPr>
          </p:nvCxnSpPr>
          <p:spPr>
            <a:xfrm flipH="1" flipV="1">
              <a:off x="9387" y="4873"/>
              <a:ext cx="1952" cy="558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stCxn id="82" idx="1"/>
              <a:endCxn id="94" idx="3"/>
            </p:cNvCxnSpPr>
            <p:nvPr>
              <p:custDataLst>
                <p:tags r:id="rId35"/>
              </p:custDataLst>
            </p:nvPr>
          </p:nvCxnSpPr>
          <p:spPr>
            <a:xfrm flipH="1">
              <a:off x="9387" y="6252"/>
              <a:ext cx="1952" cy="2655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>
              <a:stCxn id="83" idx="1"/>
              <a:endCxn id="95" idx="3"/>
            </p:cNvCxnSpPr>
            <p:nvPr>
              <p:custDataLst>
                <p:tags r:id="rId36"/>
              </p:custDataLst>
            </p:nvPr>
          </p:nvCxnSpPr>
          <p:spPr>
            <a:xfrm flipH="1">
              <a:off x="9387" y="6770"/>
              <a:ext cx="1952" cy="2655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>
              <a:stCxn id="85" idx="1"/>
              <a:endCxn id="97" idx="3"/>
            </p:cNvCxnSpPr>
            <p:nvPr>
              <p:custDataLst>
                <p:tags r:id="rId37"/>
              </p:custDataLst>
            </p:nvPr>
          </p:nvCxnSpPr>
          <p:spPr>
            <a:xfrm flipH="1">
              <a:off x="9387" y="8259"/>
              <a:ext cx="1952" cy="1766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>
              <a:stCxn id="84" idx="1"/>
              <a:endCxn id="96" idx="3"/>
            </p:cNvCxnSpPr>
            <p:nvPr>
              <p:custDataLst>
                <p:tags r:id="rId38"/>
              </p:custDataLst>
            </p:nvPr>
          </p:nvCxnSpPr>
          <p:spPr>
            <a:xfrm flipH="1" flipV="1">
              <a:off x="9387" y="6447"/>
              <a:ext cx="1952" cy="1319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矩形 111"/>
            <p:cNvSpPr/>
            <p:nvPr>
              <p:custDataLst>
                <p:tags r:id="rId39"/>
              </p:custDataLst>
            </p:nvPr>
          </p:nvSpPr>
          <p:spPr>
            <a:xfrm>
              <a:off x="525" y="3044"/>
              <a:ext cx="3763" cy="7432"/>
            </a:xfrm>
            <a:prstGeom prst="rect">
              <a:avLst/>
            </a:prstGeom>
            <a:no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虚拟地址空间</a:t>
              </a:r>
              <a:r>
                <a:rPr lang="en-US" altLang="zh-CN">
                  <a:solidFill>
                    <a:schemeClr val="tx1"/>
                  </a:solidFill>
                </a:rPr>
                <a:t>1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>
              <p:custDataLst>
                <p:tags r:id="rId40"/>
              </p:custDataLst>
            </p:nvPr>
          </p:nvSpPr>
          <p:spPr>
            <a:xfrm>
              <a:off x="10977" y="3044"/>
              <a:ext cx="3763" cy="7432"/>
            </a:xfrm>
            <a:prstGeom prst="rect">
              <a:avLst/>
            </a:prstGeom>
            <a:no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虚拟地址空间</a:t>
              </a:r>
              <a:r>
                <a:rPr lang="en-US" altLang="zh-CN">
                  <a:solidFill>
                    <a:schemeClr val="tx1"/>
                  </a:solidFill>
                </a:rPr>
                <a:t>2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</p:grpSp>
    </p:spTree>
    <p:custDataLst>
      <p:tags r:id="rId41"/>
    </p:custData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回顾：</a:t>
            </a:r>
            <a:r>
              <a:rPr lang="zh-CN" altLang="en-US" sz="2000" b="1">
                <a:solidFill>
                  <a:srgbClr val="9C0B15"/>
                </a:solidFill>
              </a:rPr>
              <a:t>虚拟地址空间（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翻译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+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隔离）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虚拟地址</a:t>
            </a:r>
            <a:r>
              <a:rPr lang="en-US" altLang="zh-CN" sz="2000"/>
              <a:t>	</a:t>
            </a:r>
            <a:r>
              <a:rPr lang="zh-CN" altLang="en-US" sz="2000"/>
              <a:t>应用程序认为它自己在访问的地址。也叫</a:t>
            </a:r>
            <a:r>
              <a:rPr lang="zh-CN" altLang="en-US" sz="2000">
                <a:solidFill>
                  <a:srgbClr val="9C0B15"/>
                </a:solidFill>
              </a:rPr>
              <a:t>逻辑地址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物理地址</a:t>
            </a:r>
            <a:r>
              <a:rPr lang="en-US" altLang="zh-CN" sz="2000"/>
              <a:t>	CPU</a:t>
            </a:r>
            <a:r>
              <a:rPr lang="zh-CN" altLang="en-US" sz="2000"/>
              <a:t>实际送出到内存总线上的物理存储单元地址。也叫</a:t>
            </a:r>
            <a:r>
              <a:rPr lang="zh-CN" altLang="en-US" sz="2000">
                <a:solidFill>
                  <a:srgbClr val="9C0B15"/>
                </a:solidFill>
              </a:rPr>
              <a:t>实地址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XX地址空间</a:t>
            </a:r>
            <a:r>
              <a:rPr lang="en-US" altLang="zh-CN" sz="2000"/>
              <a:t>	</a:t>
            </a:r>
            <a:r>
              <a:rPr lang="zh-CN" altLang="en-US" sz="2000"/>
              <a:t>由</a:t>
            </a:r>
            <a:r>
              <a:rPr lang="en-US" altLang="zh-CN" sz="2000"/>
              <a:t>XX</a:t>
            </a:r>
            <a:r>
              <a:rPr lang="zh-CN" altLang="en-US" sz="2000"/>
              <a:t>地址组成的</a:t>
            </a:r>
            <a:r>
              <a:rPr lang="zh-CN" altLang="en-US" sz="2000">
                <a:solidFill>
                  <a:srgbClr val="9C0B15"/>
                </a:solidFill>
              </a:rPr>
              <a:t>地址集合</a:t>
            </a:r>
            <a:r>
              <a:rPr lang="zh-CN" altLang="en-US" sz="2000"/>
              <a:t>就叫做</a:t>
            </a:r>
            <a:r>
              <a:rPr lang="en-US" altLang="zh-CN" sz="2000"/>
              <a:t>XX</a:t>
            </a:r>
            <a:r>
              <a:rPr lang="zh-CN" altLang="en-US" sz="2000"/>
              <a:t>地址空间。</a:t>
            </a:r>
            <a:endParaRPr lang="zh-CN" altLang="en-US" sz="2000"/>
          </a:p>
        </p:txBody>
      </p:sp>
      <p:grpSp>
        <p:nvGrpSpPr>
          <p:cNvPr id="89" name="组合 88"/>
          <p:cNvGrpSpPr/>
          <p:nvPr/>
        </p:nvGrpSpPr>
        <p:grpSpPr>
          <a:xfrm>
            <a:off x="333375" y="1932940"/>
            <a:ext cx="9026525" cy="4719320"/>
            <a:chOff x="525" y="3044"/>
            <a:chExt cx="14215" cy="7432"/>
          </a:xfrm>
        </p:grpSpPr>
        <p:grpSp>
          <p:nvGrpSpPr>
            <p:cNvPr id="63" name="组合 62"/>
            <p:cNvGrpSpPr/>
            <p:nvPr/>
          </p:nvGrpSpPr>
          <p:grpSpPr>
            <a:xfrm>
              <a:off x="859" y="4235"/>
              <a:ext cx="3040" cy="3773"/>
              <a:chOff x="4350" y="2980"/>
              <a:chExt cx="3040" cy="6475"/>
            </a:xfrm>
          </p:grpSpPr>
          <p:sp>
            <p:nvSpPr>
              <p:cNvPr id="4" name="矩形 3"/>
              <p:cNvSpPr/>
              <p:nvPr>
                <p:custDataLst>
                  <p:tags r:id="rId2"/>
                </p:custDataLst>
              </p:nvPr>
            </p:nvSpPr>
            <p:spPr>
              <a:xfrm>
                <a:off x="4350" y="2980"/>
                <a:ext cx="3040" cy="853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.text1</a:t>
                </a:r>
                <a:endParaRPr lang="en-US" altLang="zh-CN"/>
              </a:p>
            </p:txBody>
          </p:sp>
          <p:sp>
            <p:nvSpPr>
              <p:cNvPr id="5" name="矩形 4"/>
              <p:cNvSpPr/>
              <p:nvPr>
                <p:custDataLst>
                  <p:tags r:id="rId3"/>
                </p:custDataLst>
              </p:nvPr>
            </p:nvSpPr>
            <p:spPr>
              <a:xfrm>
                <a:off x="4350" y="3833"/>
                <a:ext cx="3040" cy="577"/>
              </a:xfrm>
              <a:prstGeom prst="rect">
                <a:avLst/>
              </a:prstGeom>
              <a:solidFill>
                <a:schemeClr val="accent2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.rodata1</a:t>
                </a:r>
                <a:endParaRPr lang="en-US" altLang="zh-CN"/>
              </a:p>
            </p:txBody>
          </p:sp>
          <p:sp>
            <p:nvSpPr>
              <p:cNvPr id="6" name="矩形 5"/>
              <p:cNvSpPr/>
              <p:nvPr>
                <p:custDataLst>
                  <p:tags r:id="rId4"/>
                </p:custDataLst>
              </p:nvPr>
            </p:nvSpPr>
            <p:spPr>
              <a:xfrm>
                <a:off x="4350" y="6059"/>
                <a:ext cx="3040" cy="968"/>
              </a:xfrm>
              <a:prstGeom prst="rect">
                <a:avLst/>
              </a:prstGeom>
              <a:solidFill>
                <a:schemeClr val="accent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.rwdata1</a:t>
                </a:r>
                <a:endParaRPr lang="en-US" altLang="zh-CN"/>
              </a:p>
            </p:txBody>
          </p:sp>
          <p:sp>
            <p:nvSpPr>
              <p:cNvPr id="7" name="矩形 6"/>
              <p:cNvSpPr/>
              <p:nvPr>
                <p:custDataLst>
                  <p:tags r:id="rId5"/>
                </p:custDataLst>
              </p:nvPr>
            </p:nvSpPr>
            <p:spPr>
              <a:xfrm>
                <a:off x="4350" y="7027"/>
                <a:ext cx="3040" cy="725"/>
              </a:xfrm>
              <a:prstGeom prst="rect">
                <a:avLst/>
              </a:prstGeom>
              <a:solidFill>
                <a:schemeClr val="accent6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.zidata/.bss1</a:t>
                </a:r>
                <a:endParaRPr lang="zh-CN" altLang="en-US"/>
              </a:p>
            </p:txBody>
          </p:sp>
          <p:sp>
            <p:nvSpPr>
              <p:cNvPr id="8" name="矩形 7"/>
              <p:cNvSpPr/>
              <p:nvPr>
                <p:custDataLst>
                  <p:tags r:id="rId6"/>
                </p:custDataLst>
              </p:nvPr>
            </p:nvSpPr>
            <p:spPr>
              <a:xfrm>
                <a:off x="4350" y="7752"/>
                <a:ext cx="3040" cy="852"/>
              </a:xfrm>
              <a:prstGeom prst="rect">
                <a:avLst/>
              </a:prstGeom>
              <a:solidFill>
                <a:srgbClr val="002060">
                  <a:alpha val="50000"/>
                </a:srgbClr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.heap1</a:t>
                </a:r>
                <a:endParaRPr lang="en-US" altLang="zh-CN"/>
              </a:p>
            </p:txBody>
          </p:sp>
          <p:sp>
            <p:nvSpPr>
              <p:cNvPr id="9" name="矩形 8"/>
              <p:cNvSpPr/>
              <p:nvPr>
                <p:custDataLst>
                  <p:tags r:id="rId7"/>
                </p:custDataLst>
              </p:nvPr>
            </p:nvSpPr>
            <p:spPr>
              <a:xfrm>
                <a:off x="4350" y="8603"/>
                <a:ext cx="3040" cy="852"/>
              </a:xfrm>
              <a:prstGeom prst="rect">
                <a:avLst/>
              </a:prstGeom>
              <a:solidFill>
                <a:srgbClr val="00B050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.stack1</a:t>
                </a:r>
                <a:endParaRPr lang="en-US" altLang="zh-CN"/>
              </a:p>
            </p:txBody>
          </p:sp>
        </p:grpSp>
        <p:grpSp>
          <p:nvGrpSpPr>
            <p:cNvPr id="64" name="组合 63"/>
            <p:cNvGrpSpPr/>
            <p:nvPr/>
          </p:nvGrpSpPr>
          <p:grpSpPr>
            <a:xfrm>
              <a:off x="11339" y="4732"/>
              <a:ext cx="3040" cy="3772"/>
              <a:chOff x="8743" y="3739"/>
              <a:chExt cx="3040" cy="6017"/>
            </a:xfrm>
          </p:grpSpPr>
          <p:sp>
            <p:nvSpPr>
              <p:cNvPr id="17" name="矩形 16"/>
              <p:cNvSpPr/>
              <p:nvPr>
                <p:custDataLst>
                  <p:tags r:id="rId8"/>
                </p:custDataLst>
              </p:nvPr>
            </p:nvSpPr>
            <p:spPr>
              <a:xfrm>
                <a:off x="8743" y="3739"/>
                <a:ext cx="3040" cy="849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.text2</a:t>
                </a:r>
                <a:endParaRPr lang="en-US" altLang="zh-CN"/>
              </a:p>
            </p:txBody>
          </p:sp>
          <p:sp>
            <p:nvSpPr>
              <p:cNvPr id="25" name="矩形 24"/>
              <p:cNvSpPr/>
              <p:nvPr>
                <p:custDataLst>
                  <p:tags r:id="rId9"/>
                </p:custDataLst>
              </p:nvPr>
            </p:nvSpPr>
            <p:spPr>
              <a:xfrm>
                <a:off x="8743" y="4588"/>
                <a:ext cx="3040" cy="532"/>
              </a:xfrm>
              <a:prstGeom prst="rect">
                <a:avLst/>
              </a:prstGeom>
              <a:solidFill>
                <a:schemeClr val="accent2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.rodata2</a:t>
                </a:r>
                <a:endParaRPr lang="en-US" altLang="zh-CN"/>
              </a:p>
            </p:txBody>
          </p:sp>
          <p:sp>
            <p:nvSpPr>
              <p:cNvPr id="26" name="矩形 25"/>
              <p:cNvSpPr/>
              <p:nvPr>
                <p:custDataLst>
                  <p:tags r:id="rId10"/>
                </p:custDataLst>
              </p:nvPr>
            </p:nvSpPr>
            <p:spPr>
              <a:xfrm>
                <a:off x="8743" y="5671"/>
                <a:ext cx="3040" cy="984"/>
              </a:xfrm>
              <a:prstGeom prst="rect">
                <a:avLst/>
              </a:prstGeom>
              <a:solidFill>
                <a:schemeClr val="accent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.rwdata2</a:t>
                </a:r>
                <a:endParaRPr lang="en-US" altLang="zh-CN"/>
              </a:p>
            </p:txBody>
          </p:sp>
          <p:sp>
            <p:nvSpPr>
              <p:cNvPr id="28" name="矩形 27"/>
              <p:cNvSpPr/>
              <p:nvPr>
                <p:custDataLst>
                  <p:tags r:id="rId11"/>
                </p:custDataLst>
              </p:nvPr>
            </p:nvSpPr>
            <p:spPr>
              <a:xfrm>
                <a:off x="8743" y="6655"/>
                <a:ext cx="3040" cy="668"/>
              </a:xfrm>
              <a:prstGeom prst="rect">
                <a:avLst/>
              </a:prstGeom>
              <a:solidFill>
                <a:schemeClr val="accent6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.zidata/.bss2</a:t>
                </a:r>
                <a:endParaRPr lang="zh-CN" altLang="en-US"/>
              </a:p>
            </p:txBody>
          </p:sp>
          <p:sp>
            <p:nvSpPr>
              <p:cNvPr id="60" name="矩形 59"/>
              <p:cNvSpPr/>
              <p:nvPr>
                <p:custDataLst>
                  <p:tags r:id="rId12"/>
                </p:custDataLst>
              </p:nvPr>
            </p:nvSpPr>
            <p:spPr>
              <a:xfrm>
                <a:off x="8743" y="8187"/>
                <a:ext cx="3040" cy="785"/>
              </a:xfrm>
              <a:prstGeom prst="rect">
                <a:avLst/>
              </a:prstGeom>
              <a:solidFill>
                <a:srgbClr val="002060">
                  <a:alpha val="50000"/>
                </a:srgbClr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.heap2</a:t>
                </a:r>
                <a:endParaRPr lang="en-US" altLang="zh-CN"/>
              </a:p>
            </p:txBody>
          </p:sp>
          <p:sp>
            <p:nvSpPr>
              <p:cNvPr id="61" name="矩形 60"/>
              <p:cNvSpPr/>
              <p:nvPr>
                <p:custDataLst>
                  <p:tags r:id="rId13"/>
                </p:custDataLst>
              </p:nvPr>
            </p:nvSpPr>
            <p:spPr>
              <a:xfrm>
                <a:off x="8743" y="8972"/>
                <a:ext cx="3040" cy="785"/>
              </a:xfrm>
              <a:prstGeom prst="rect">
                <a:avLst/>
              </a:prstGeom>
              <a:solidFill>
                <a:srgbClr val="00B050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.stack2</a:t>
                </a:r>
                <a:endParaRPr lang="en-US" altLang="zh-CN"/>
              </a:p>
            </p:txBody>
          </p:sp>
        </p:grpSp>
        <p:sp>
          <p:nvSpPr>
            <p:cNvPr id="75" name="矩形 74"/>
            <p:cNvSpPr/>
            <p:nvPr>
              <p:custDataLst>
                <p:tags r:id="rId14"/>
              </p:custDataLst>
            </p:nvPr>
          </p:nvSpPr>
          <p:spPr>
            <a:xfrm>
              <a:off x="5946" y="3044"/>
              <a:ext cx="3763" cy="7432"/>
            </a:xfrm>
            <a:prstGeom prst="rect">
              <a:avLst/>
            </a:prstGeom>
            <a:no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物理地址空间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15"/>
              </p:custDataLst>
            </p:nvPr>
          </p:nvSpPr>
          <p:spPr>
            <a:xfrm>
              <a:off x="6347" y="4208"/>
              <a:ext cx="3040" cy="497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.text1</a:t>
              </a:r>
              <a:endParaRPr lang="en-US" altLang="zh-CN"/>
            </a:p>
          </p:txBody>
        </p:sp>
        <p:sp>
          <p:nvSpPr>
            <p:cNvPr id="62" name="矩形 61"/>
            <p:cNvSpPr/>
            <p:nvPr>
              <p:custDataLst>
                <p:tags r:id="rId16"/>
              </p:custDataLst>
            </p:nvPr>
          </p:nvSpPr>
          <p:spPr>
            <a:xfrm>
              <a:off x="6347" y="4705"/>
              <a:ext cx="3040" cy="33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.rodata2</a:t>
              </a:r>
              <a:endParaRPr lang="en-US" altLang="zh-CN"/>
            </a:p>
          </p:txBody>
        </p:sp>
        <p:sp>
          <p:nvSpPr>
            <p:cNvPr id="65" name="矩形 64"/>
            <p:cNvSpPr/>
            <p:nvPr>
              <p:custDataLst>
                <p:tags r:id="rId17"/>
              </p:custDataLst>
            </p:nvPr>
          </p:nvSpPr>
          <p:spPr>
            <a:xfrm>
              <a:off x="6347" y="5228"/>
              <a:ext cx="3040" cy="532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.text2</a:t>
              </a:r>
              <a:endParaRPr lang="en-US" altLang="zh-CN"/>
            </a:p>
          </p:txBody>
        </p:sp>
        <p:sp>
          <p:nvSpPr>
            <p:cNvPr id="66" name="矩形 65"/>
            <p:cNvSpPr/>
            <p:nvPr>
              <p:custDataLst>
                <p:tags r:id="rId18"/>
              </p:custDataLst>
            </p:nvPr>
          </p:nvSpPr>
          <p:spPr>
            <a:xfrm>
              <a:off x="6347" y="5760"/>
              <a:ext cx="3040" cy="334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.rodata1</a:t>
              </a:r>
              <a:endParaRPr lang="en-US" altLang="zh-CN"/>
            </a:p>
          </p:txBody>
        </p:sp>
        <p:sp>
          <p:nvSpPr>
            <p:cNvPr id="67" name="矩形 66"/>
            <p:cNvSpPr/>
            <p:nvPr>
              <p:custDataLst>
                <p:tags r:id="rId19"/>
              </p:custDataLst>
            </p:nvPr>
          </p:nvSpPr>
          <p:spPr>
            <a:xfrm>
              <a:off x="6347" y="7521"/>
              <a:ext cx="3040" cy="564"/>
            </a:xfrm>
            <a:prstGeom prst="rect">
              <a:avLst/>
            </a:prstGeom>
            <a:solidFill>
              <a:schemeClr val="accent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.rwdata1</a:t>
              </a:r>
              <a:endParaRPr lang="en-US" altLang="zh-CN"/>
            </a:p>
          </p:txBody>
        </p:sp>
        <p:sp>
          <p:nvSpPr>
            <p:cNvPr id="68" name="矩形 67"/>
            <p:cNvSpPr/>
            <p:nvPr>
              <p:custDataLst>
                <p:tags r:id="rId20"/>
              </p:custDataLst>
            </p:nvPr>
          </p:nvSpPr>
          <p:spPr>
            <a:xfrm>
              <a:off x="6347" y="8085"/>
              <a:ext cx="3040" cy="422"/>
            </a:xfrm>
            <a:prstGeom prst="rect">
              <a:avLst/>
            </a:prstGeom>
            <a:solidFill>
              <a:schemeClr val="accent6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.zidata/.bss1</a:t>
              </a:r>
              <a:endParaRPr lang="zh-CN" altLang="en-US"/>
            </a:p>
          </p:txBody>
        </p:sp>
        <p:sp>
          <p:nvSpPr>
            <p:cNvPr id="69" name="矩形 68"/>
            <p:cNvSpPr/>
            <p:nvPr>
              <p:custDataLst>
                <p:tags r:id="rId21"/>
              </p:custDataLst>
            </p:nvPr>
          </p:nvSpPr>
          <p:spPr>
            <a:xfrm>
              <a:off x="6347" y="8598"/>
              <a:ext cx="3040" cy="617"/>
            </a:xfrm>
            <a:prstGeom prst="rect">
              <a:avLst/>
            </a:prstGeom>
            <a:solidFill>
              <a:schemeClr val="accent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.rwdata2</a:t>
              </a:r>
              <a:endParaRPr lang="en-US" altLang="zh-CN"/>
            </a:p>
          </p:txBody>
        </p:sp>
        <p:sp>
          <p:nvSpPr>
            <p:cNvPr id="70" name="矩形 69"/>
            <p:cNvSpPr/>
            <p:nvPr>
              <p:custDataLst>
                <p:tags r:id="rId22"/>
              </p:custDataLst>
            </p:nvPr>
          </p:nvSpPr>
          <p:spPr>
            <a:xfrm>
              <a:off x="6347" y="9215"/>
              <a:ext cx="3040" cy="419"/>
            </a:xfrm>
            <a:prstGeom prst="rect">
              <a:avLst/>
            </a:prstGeom>
            <a:solidFill>
              <a:schemeClr val="accent6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.zidata/.bss2</a:t>
              </a:r>
              <a:endParaRPr lang="zh-CN" altLang="en-US"/>
            </a:p>
          </p:txBody>
        </p:sp>
        <p:sp>
          <p:nvSpPr>
            <p:cNvPr id="71" name="矩形 70"/>
            <p:cNvSpPr/>
            <p:nvPr>
              <p:custDataLst>
                <p:tags r:id="rId23"/>
              </p:custDataLst>
            </p:nvPr>
          </p:nvSpPr>
          <p:spPr>
            <a:xfrm>
              <a:off x="6347" y="6201"/>
              <a:ext cx="3040" cy="492"/>
            </a:xfrm>
            <a:prstGeom prst="rect">
              <a:avLst/>
            </a:prstGeom>
            <a:solidFill>
              <a:srgbClr val="002060">
                <a:alpha val="50000"/>
              </a:srgbClr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.heap2</a:t>
              </a:r>
              <a:endParaRPr lang="en-US" altLang="zh-CN"/>
            </a:p>
          </p:txBody>
        </p:sp>
        <p:sp>
          <p:nvSpPr>
            <p:cNvPr id="72" name="矩形 71"/>
            <p:cNvSpPr/>
            <p:nvPr>
              <p:custDataLst>
                <p:tags r:id="rId24"/>
              </p:custDataLst>
            </p:nvPr>
          </p:nvSpPr>
          <p:spPr>
            <a:xfrm>
              <a:off x="6347" y="9779"/>
              <a:ext cx="3040" cy="492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.stack2</a:t>
              </a:r>
              <a:endParaRPr lang="en-US" altLang="zh-CN"/>
            </a:p>
          </p:txBody>
        </p:sp>
        <p:sp>
          <p:nvSpPr>
            <p:cNvPr id="73" name="矩形 72"/>
            <p:cNvSpPr/>
            <p:nvPr>
              <p:custDataLst>
                <p:tags r:id="rId25"/>
              </p:custDataLst>
            </p:nvPr>
          </p:nvSpPr>
          <p:spPr>
            <a:xfrm>
              <a:off x="6347" y="3619"/>
              <a:ext cx="3040" cy="496"/>
            </a:xfrm>
            <a:prstGeom prst="rect">
              <a:avLst/>
            </a:prstGeom>
            <a:solidFill>
              <a:srgbClr val="002060">
                <a:alpha val="50000"/>
              </a:srgbClr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.heap1</a:t>
              </a:r>
              <a:endParaRPr lang="en-US" altLang="zh-CN"/>
            </a:p>
          </p:txBody>
        </p:sp>
        <p:sp>
          <p:nvSpPr>
            <p:cNvPr id="74" name="矩形 73"/>
            <p:cNvSpPr/>
            <p:nvPr>
              <p:custDataLst>
                <p:tags r:id="rId26"/>
              </p:custDataLst>
            </p:nvPr>
          </p:nvSpPr>
          <p:spPr>
            <a:xfrm>
              <a:off x="6347" y="6872"/>
              <a:ext cx="3040" cy="496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.stack1</a:t>
              </a:r>
              <a:endParaRPr lang="en-US" altLang="zh-CN"/>
            </a:p>
          </p:txBody>
        </p:sp>
        <p:cxnSp>
          <p:nvCxnSpPr>
            <p:cNvPr id="102" name="直接连接符 101"/>
            <p:cNvCxnSpPr>
              <a:stCxn id="4" idx="3"/>
              <a:endCxn id="15" idx="1"/>
            </p:cNvCxnSpPr>
            <p:nvPr>
              <p:custDataLst>
                <p:tags r:id="rId27"/>
              </p:custDataLst>
            </p:nvPr>
          </p:nvCxnSpPr>
          <p:spPr>
            <a:xfrm flipV="1">
              <a:off x="3899" y="4457"/>
              <a:ext cx="2448" cy="27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>
              <a:stCxn id="5" idx="3"/>
              <a:endCxn id="66" idx="1"/>
            </p:cNvCxnSpPr>
            <p:nvPr>
              <p:custDataLst>
                <p:tags r:id="rId28"/>
              </p:custDataLst>
            </p:nvPr>
          </p:nvCxnSpPr>
          <p:spPr>
            <a:xfrm>
              <a:off x="3899" y="4900"/>
              <a:ext cx="2448" cy="1027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>
              <a:endCxn id="67" idx="1"/>
            </p:cNvCxnSpPr>
            <p:nvPr>
              <p:custDataLst>
                <p:tags r:id="rId29"/>
              </p:custDataLst>
            </p:nvPr>
          </p:nvCxnSpPr>
          <p:spPr>
            <a:xfrm>
              <a:off x="3899" y="6353"/>
              <a:ext cx="2448" cy="1450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>
              <a:endCxn id="68" idx="1"/>
            </p:cNvCxnSpPr>
            <p:nvPr>
              <p:custDataLst>
                <p:tags r:id="rId30"/>
              </p:custDataLst>
            </p:nvPr>
          </p:nvCxnSpPr>
          <p:spPr>
            <a:xfrm>
              <a:off x="3907" y="6801"/>
              <a:ext cx="2440" cy="1495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>
              <a:stCxn id="8" idx="3"/>
              <a:endCxn id="73" idx="1"/>
            </p:cNvCxnSpPr>
            <p:nvPr>
              <p:custDataLst>
                <p:tags r:id="rId31"/>
              </p:custDataLst>
            </p:nvPr>
          </p:nvCxnSpPr>
          <p:spPr>
            <a:xfrm flipV="1">
              <a:off x="3899" y="3867"/>
              <a:ext cx="2448" cy="3397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>
              <a:stCxn id="9" idx="3"/>
              <a:endCxn id="74" idx="1"/>
            </p:cNvCxnSpPr>
            <p:nvPr>
              <p:custDataLst>
                <p:tags r:id="rId32"/>
              </p:custDataLst>
            </p:nvPr>
          </p:nvCxnSpPr>
          <p:spPr>
            <a:xfrm flipV="1">
              <a:off x="3899" y="7120"/>
              <a:ext cx="2448" cy="640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>
              <a:stCxn id="17" idx="1"/>
              <a:endCxn id="65" idx="3"/>
            </p:cNvCxnSpPr>
            <p:nvPr>
              <p:custDataLst>
                <p:tags r:id="rId33"/>
              </p:custDataLst>
            </p:nvPr>
          </p:nvCxnSpPr>
          <p:spPr>
            <a:xfrm flipH="1">
              <a:off x="9387" y="4998"/>
              <a:ext cx="1952" cy="496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>
              <a:stCxn id="25" idx="1"/>
              <a:endCxn id="62" idx="3"/>
            </p:cNvCxnSpPr>
            <p:nvPr>
              <p:custDataLst>
                <p:tags r:id="rId34"/>
              </p:custDataLst>
            </p:nvPr>
          </p:nvCxnSpPr>
          <p:spPr>
            <a:xfrm flipH="1" flipV="1">
              <a:off x="9387" y="4873"/>
              <a:ext cx="1952" cy="558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>
              <a:stCxn id="26" idx="1"/>
              <a:endCxn id="69" idx="3"/>
            </p:cNvCxnSpPr>
            <p:nvPr>
              <p:custDataLst>
                <p:tags r:id="rId35"/>
              </p:custDataLst>
            </p:nvPr>
          </p:nvCxnSpPr>
          <p:spPr>
            <a:xfrm flipH="1">
              <a:off x="9387" y="6252"/>
              <a:ext cx="1952" cy="2655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>
              <a:stCxn id="28" idx="1"/>
              <a:endCxn id="70" idx="3"/>
            </p:cNvCxnSpPr>
            <p:nvPr>
              <p:custDataLst>
                <p:tags r:id="rId36"/>
              </p:custDataLst>
            </p:nvPr>
          </p:nvCxnSpPr>
          <p:spPr>
            <a:xfrm flipH="1">
              <a:off x="9387" y="6770"/>
              <a:ext cx="1952" cy="2655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>
              <a:stCxn id="61" idx="1"/>
              <a:endCxn id="72" idx="3"/>
            </p:cNvCxnSpPr>
            <p:nvPr>
              <p:custDataLst>
                <p:tags r:id="rId37"/>
              </p:custDataLst>
            </p:nvPr>
          </p:nvCxnSpPr>
          <p:spPr>
            <a:xfrm flipH="1">
              <a:off x="9387" y="8259"/>
              <a:ext cx="1952" cy="1766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>
              <a:stCxn id="60" idx="1"/>
              <a:endCxn id="71" idx="3"/>
            </p:cNvCxnSpPr>
            <p:nvPr>
              <p:custDataLst>
                <p:tags r:id="rId38"/>
              </p:custDataLst>
            </p:nvPr>
          </p:nvCxnSpPr>
          <p:spPr>
            <a:xfrm flipH="1" flipV="1">
              <a:off x="9387" y="6447"/>
              <a:ext cx="1952" cy="1319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矩形 86"/>
            <p:cNvSpPr/>
            <p:nvPr>
              <p:custDataLst>
                <p:tags r:id="rId39"/>
              </p:custDataLst>
            </p:nvPr>
          </p:nvSpPr>
          <p:spPr>
            <a:xfrm>
              <a:off x="525" y="3044"/>
              <a:ext cx="3763" cy="7432"/>
            </a:xfrm>
            <a:prstGeom prst="rect">
              <a:avLst/>
            </a:prstGeom>
            <a:no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虚拟地址空间</a:t>
              </a:r>
              <a:r>
                <a:rPr lang="en-US" altLang="zh-CN">
                  <a:solidFill>
                    <a:schemeClr val="tx1"/>
                  </a:solidFill>
                </a:rPr>
                <a:t>1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40"/>
              </p:custDataLst>
            </p:nvPr>
          </p:nvSpPr>
          <p:spPr>
            <a:xfrm>
              <a:off x="10977" y="3044"/>
              <a:ext cx="3763" cy="7432"/>
            </a:xfrm>
            <a:prstGeom prst="rect">
              <a:avLst/>
            </a:prstGeom>
            <a:no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虚拟地址空间</a:t>
              </a:r>
              <a:r>
                <a:rPr lang="en-US" altLang="zh-CN">
                  <a:solidFill>
                    <a:schemeClr val="tx1"/>
                  </a:solidFill>
                </a:rPr>
                <a:t>2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</p:grpSp>
    </p:spTree>
    <p:custDataLst>
      <p:tags r:id="rId41"/>
    </p:custData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进程的描述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地址空间与进程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/>
            <a:r>
              <a:rPr lang="en-US" altLang="zh-CN" sz="2000"/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ym typeface="+mn-ea"/>
              </a:rPr>
              <a:t>指令流</a:t>
            </a:r>
            <a:r>
              <a:rPr lang="en-US" altLang="zh-CN" sz="2000">
                <a:sym typeface="+mn-ea"/>
              </a:rPr>
              <a:t>-</a:t>
            </a:r>
            <a:r>
              <a:rPr lang="zh-CN" altLang="en-US" sz="2000">
                <a:sym typeface="+mn-ea"/>
              </a:rPr>
              <a:t>线程的对应关系类似，操作系统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并不直接知道</a:t>
            </a:r>
            <a:r>
              <a:rPr lang="zh-CN" altLang="en-US" sz="2000">
                <a:sym typeface="+mn-ea"/>
              </a:rPr>
              <a:t>某个应用程</a:t>
            </a:r>
            <a:r>
              <a:rPr lang="en-US" altLang="zh-CN" sz="2000">
                <a:sym typeface="+mn-ea"/>
              </a:rPr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序的存在，它只能看到某些程序通过某些方法向某个地址空间加载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数据并在那里执行。只要用户愿意，且应用程序的设计许可，用户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可以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在一个地址空间中装入多个应用程序</a:t>
            </a:r>
            <a:r>
              <a:rPr lang="zh-CN" altLang="en-US" sz="2000">
                <a:sym typeface="+mn-ea"/>
              </a:rPr>
              <a:t>，也可以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将一个应用程序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分成多个互相协作的地址空间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进程</a:t>
            </a:r>
            <a:r>
              <a:rPr lang="en-US" altLang="zh-CN" sz="2000"/>
              <a:t>		</a:t>
            </a:r>
            <a:r>
              <a:rPr lang="zh-CN" altLang="en-US" sz="2000"/>
              <a:t>操作系统提供给应用程序的一种对</a:t>
            </a:r>
            <a:r>
              <a:rPr lang="zh-CN" altLang="en-US" sz="2000">
                <a:solidFill>
                  <a:srgbClr val="9C0B15"/>
                </a:solidFill>
              </a:rPr>
              <a:t>地址空间</a:t>
            </a:r>
            <a:r>
              <a:rPr lang="zh-CN" altLang="en-US" sz="2000"/>
              <a:t>的抽象机制。它是</a:t>
            </a:r>
            <a:r>
              <a:rPr lang="zh-CN" altLang="en-US" sz="2000">
                <a:sym typeface="+mn-ea"/>
              </a:rPr>
              <a:t>内存</a:t>
            </a:r>
            <a:r>
              <a:rPr lang="zh-CN" altLang="en-US" sz="2000" b="1">
                <a:solidFill>
                  <a:srgbClr val="9C0B15"/>
                </a:solidFill>
              </a:rPr>
              <a:t>Process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分配的</a:t>
            </a:r>
            <a:r>
              <a:rPr lang="zh-CN" altLang="en-US" sz="2000">
                <a:solidFill>
                  <a:srgbClr val="9C0B15"/>
                </a:solidFill>
              </a:rPr>
              <a:t>基本对象</a:t>
            </a:r>
            <a:r>
              <a:rPr lang="zh-CN" altLang="en-US" sz="2000"/>
              <a:t>。应用程序通过</a:t>
            </a:r>
            <a:r>
              <a:rPr lang="zh-CN" altLang="en-US" sz="2000">
                <a:solidFill>
                  <a:srgbClr val="9C0B15"/>
                </a:solidFill>
              </a:rPr>
              <a:t>将自己装入地址空间与进程对应起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来</a:t>
            </a:r>
            <a:r>
              <a:rPr lang="zh-CN" altLang="en-US" sz="2000"/>
              <a:t>，使自己在内存中</a:t>
            </a:r>
            <a:r>
              <a:rPr lang="zh-CN" altLang="en-US" sz="2000">
                <a:solidFill>
                  <a:srgbClr val="9C0B15"/>
                </a:solidFill>
              </a:rPr>
              <a:t>拥有一个活动副本</a:t>
            </a:r>
            <a:r>
              <a:rPr lang="zh-CN" altLang="en-US" sz="2000"/>
              <a:t>。操作系统通过给进程分配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内存，来给依附在这个进程上的应用程序提供运行空间。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也可以说，</a:t>
            </a:r>
            <a:r>
              <a:rPr lang="zh-CN" altLang="en-US" sz="2000">
                <a:solidFill>
                  <a:srgbClr val="9C0B15"/>
                </a:solidFill>
              </a:rPr>
              <a:t>程序通过依附于进程，获得了占用内存空间的权利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应用程序视角</a:t>
            </a:r>
            <a:r>
              <a:rPr lang="en-US" altLang="zh-CN" sz="2000"/>
              <a:t>	</a:t>
            </a:r>
            <a:r>
              <a:rPr lang="zh-CN" altLang="en-US" sz="2000"/>
              <a:t>在应用程序看来，自己的逻辑组织是一系列段。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操作系统视角</a:t>
            </a:r>
            <a:r>
              <a:rPr lang="en-US" altLang="zh-CN" sz="2000"/>
              <a:t>	</a:t>
            </a:r>
            <a:r>
              <a:rPr lang="zh-CN" altLang="en-US" sz="2000"/>
              <a:t>在操作系统看来，应用程序的空间组织是一个或一系列进程。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相比于可执行文件，进程的描述要包括什么数据呢？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程序的虚拟地址布局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</a:rPr>
              <a:t>.text/.rodata/.rwdata/.zidata	</a:t>
            </a:r>
            <a:r>
              <a:rPr lang="zh-CN" sz="2000"/>
              <a:t>存放各个大小固定的段，分配是已知的。</a:t>
            </a:r>
            <a:endParaRPr lang="zh-CN" sz="2000"/>
          </a:p>
        </p:txBody>
      </p:sp>
      <p:sp>
        <p:nvSpPr>
          <p:cNvPr id="2" name="矩形 1"/>
          <p:cNvSpPr/>
          <p:nvPr/>
        </p:nvSpPr>
        <p:spPr>
          <a:xfrm>
            <a:off x="3861435" y="1268730"/>
            <a:ext cx="1930400" cy="1177290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</a:t>
            </a:r>
            <a:endParaRPr lang="en-US" altLang="zh-CN"/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3861435" y="2446020"/>
            <a:ext cx="1930400" cy="477520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</a:t>
            </a:r>
            <a:endParaRPr lang="en-US" altLang="zh-CN"/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3861435" y="3815080"/>
            <a:ext cx="1930400" cy="800100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</a:t>
            </a:r>
            <a:endParaRPr lang="en-US" altLang="zh-CN"/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3861435" y="4615180"/>
            <a:ext cx="1930400" cy="599440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.zidata/.bss</a:t>
            </a:r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3861435" y="5214620"/>
            <a:ext cx="1930400" cy="704215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.heap</a:t>
            </a:r>
            <a:endParaRPr lang="en-US" altLang="zh-CN"/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3861435" y="5918835"/>
            <a:ext cx="1930400" cy="70421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.stack</a:t>
            </a:r>
            <a:endParaRPr lang="en-US" altLang="zh-CN"/>
          </a:p>
        </p:txBody>
      </p:sp>
      <p:sp>
        <p:nvSpPr>
          <p:cNvPr id="15" name="矩形 14"/>
          <p:cNvSpPr/>
          <p:nvPr>
            <p:custDataLst>
              <p:tags r:id="rId7"/>
            </p:custDataLst>
          </p:nvPr>
        </p:nvSpPr>
        <p:spPr>
          <a:xfrm>
            <a:off x="1931035" y="1268730"/>
            <a:ext cx="1930400" cy="1177290"/>
          </a:xfrm>
          <a:prstGeom prst="rect">
            <a:avLst/>
          </a:prstGeom>
          <a:solidFill>
            <a:srgbClr val="D02F35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代码段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Code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>
            <p:custDataLst>
              <p:tags r:id="rId8"/>
            </p:custDataLst>
          </p:nvPr>
        </p:nvSpPr>
        <p:spPr>
          <a:xfrm>
            <a:off x="1931035" y="2446655"/>
            <a:ext cx="1930400" cy="2767965"/>
          </a:xfrm>
          <a:prstGeom prst="rect">
            <a:avLst/>
          </a:prstGeom>
          <a:solidFill>
            <a:schemeClr val="accent5">
              <a:alpha val="50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数据段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Data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矩形 27"/>
          <p:cNvSpPr/>
          <p:nvPr>
            <p:custDataLst>
              <p:tags r:id="rId9"/>
            </p:custDataLst>
          </p:nvPr>
        </p:nvSpPr>
        <p:spPr>
          <a:xfrm>
            <a:off x="1931035" y="5214620"/>
            <a:ext cx="1930400" cy="1408430"/>
          </a:xfrm>
          <a:prstGeom prst="rect">
            <a:avLst/>
          </a:prstGeom>
          <a:solidFill>
            <a:schemeClr val="accent6">
              <a:alpha val="75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  <a:sym typeface="+mn-ea"/>
              </a:rPr>
              <a:t>堆段与栈段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Heap/Stack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矩形 61"/>
          <p:cNvSpPr/>
          <p:nvPr>
            <p:custDataLst>
              <p:tags r:id="rId10"/>
            </p:custDataLst>
          </p:nvPr>
        </p:nvSpPr>
        <p:spPr>
          <a:xfrm>
            <a:off x="5791835" y="1268730"/>
            <a:ext cx="1930400" cy="1655445"/>
          </a:xfrm>
          <a:prstGeom prst="rect">
            <a:avLst/>
          </a:prstGeom>
          <a:solidFill>
            <a:schemeClr val="accent2">
              <a:alpha val="75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0x08000000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只读段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0x083FFFFF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3" name="矩形 62"/>
          <p:cNvSpPr/>
          <p:nvPr>
            <p:custDataLst>
              <p:tags r:id="rId11"/>
            </p:custDataLst>
          </p:nvPr>
        </p:nvSpPr>
        <p:spPr>
          <a:xfrm>
            <a:off x="5791835" y="3815080"/>
            <a:ext cx="1930400" cy="2808605"/>
          </a:xfrm>
          <a:prstGeom prst="rect">
            <a:avLst/>
          </a:prstGeom>
          <a:solidFill>
            <a:srgbClr val="7030A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0x20000000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读写段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0x207FFFFF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>
            <p:custDataLst>
              <p:tags r:id="rId12"/>
            </p:custDataLst>
          </p:nvPr>
        </p:nvSpPr>
        <p:spPr>
          <a:xfrm>
            <a:off x="334010" y="1269365"/>
            <a:ext cx="1597025" cy="535495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逻辑布局（Logical View）设计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6" name="矩形 65"/>
          <p:cNvSpPr/>
          <p:nvPr>
            <p:custDataLst>
              <p:tags r:id="rId13"/>
            </p:custDataLst>
          </p:nvPr>
        </p:nvSpPr>
        <p:spPr>
          <a:xfrm>
            <a:off x="7722235" y="1269365"/>
            <a:ext cx="1732280" cy="535495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运行时布局（</a:t>
            </a:r>
            <a:r>
              <a:rPr lang="en-US" altLang="zh-CN">
                <a:solidFill>
                  <a:schemeClr val="tx1"/>
                </a:solidFill>
              </a:rPr>
              <a:t>Runtime </a:t>
            </a:r>
            <a:r>
              <a:rPr lang="zh-CN" altLang="en-US">
                <a:solidFill>
                  <a:schemeClr val="tx1"/>
                </a:solidFill>
              </a:rPr>
              <a:t>View）实现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椭圆 24"/>
          <p:cNvSpPr/>
          <p:nvPr>
            <p:custDataLst>
              <p:tags r:id="rId14"/>
            </p:custDataLst>
          </p:nvPr>
        </p:nvSpPr>
        <p:spPr>
          <a:xfrm>
            <a:off x="3861435" y="1268730"/>
            <a:ext cx="1930400" cy="3945890"/>
          </a:xfrm>
          <a:prstGeom prst="ellipse">
            <a:avLst/>
          </a:prstGeom>
          <a:noFill/>
          <a:ln w="635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5"/>
    </p:custData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进程的描述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描述符表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>
                <a:sym typeface="+mn-ea"/>
              </a:rPr>
              <a:t>进程本身是（更严谨地讲是包含）一个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地址空间，那么必然有一个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参数描述这个地址空间</a:t>
            </a:r>
            <a:r>
              <a:rPr lang="zh-CN" altLang="en-US" sz="2000">
                <a:sym typeface="+mn-ea"/>
              </a:rPr>
              <a:t>。它一般是一个表格，足以令操作系统决定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哪些内存该进程有权访问，以及怎么访问。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</a:rPr>
              <a:t>注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地址空间</a:t>
            </a:r>
            <a:r>
              <a:rPr lang="zh-CN" altLang="en-US" sz="2000">
                <a:solidFill>
                  <a:srgbClr val="9C0B15"/>
                </a:solidFill>
              </a:rPr>
              <a:t>未必是虚拟地址空间</a:t>
            </a:r>
            <a:r>
              <a:rPr lang="zh-CN" altLang="en-US" sz="2000"/>
              <a:t>。在那些仅有物理地址空间</a:t>
            </a:r>
            <a:r>
              <a:rPr lang="en-US" altLang="zh-CN" sz="2000">
                <a:sym typeface="+mn-ea"/>
              </a:rPr>
              <a:t>				</a:t>
            </a:r>
            <a:r>
              <a:rPr lang="zh-CN" altLang="en-US" sz="2000"/>
              <a:t>的处理器上，如果具备</a:t>
            </a:r>
            <a:r>
              <a:rPr lang="zh-CN" altLang="en-US" sz="2000">
                <a:solidFill>
                  <a:srgbClr val="9C0B15"/>
                </a:solidFill>
              </a:rPr>
              <a:t>内存保护单元</a:t>
            </a:r>
            <a:r>
              <a:rPr lang="zh-CN" altLang="en-US" sz="2000"/>
              <a:t>（</a:t>
            </a:r>
            <a:r>
              <a:rPr lang="en-US" altLang="zh-CN" sz="2000"/>
              <a:t>MPU</a:t>
            </a:r>
            <a:r>
              <a:rPr lang="zh-CN" altLang="en-US" sz="2000"/>
              <a:t>）也是可以实</a:t>
            </a:r>
            <a:r>
              <a:rPr lang="en-US" altLang="zh-CN" sz="2000">
                <a:sym typeface="+mn-ea"/>
              </a:rPr>
              <a:t>				</a:t>
            </a:r>
            <a:r>
              <a:rPr lang="zh-CN" altLang="en-US" sz="2000"/>
              <a:t>现进程的，</a:t>
            </a:r>
            <a:r>
              <a:rPr lang="zh-CN" sz="2000"/>
              <a:t>因为它能实现</a:t>
            </a:r>
            <a:r>
              <a:rPr lang="zh-CN" altLang="en-US" sz="2000">
                <a:solidFill>
                  <a:srgbClr val="9C0B15"/>
                </a:solidFill>
              </a:rPr>
              <a:t>隔离</a:t>
            </a:r>
            <a:r>
              <a:rPr lang="zh-CN" altLang="en-US" sz="2000"/>
              <a:t>。不过，这样就无法实现地</a:t>
            </a:r>
            <a:r>
              <a:rPr lang="en-US" altLang="zh-CN" sz="2000">
                <a:sym typeface="+mn-ea"/>
              </a:rPr>
              <a:t>				</a:t>
            </a:r>
            <a:r>
              <a:rPr lang="zh-CN" altLang="en-US" sz="2000"/>
              <a:t>址翻译了，需要自行解决应用程序之间的地址冲突问题。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其它资源</a:t>
            </a:r>
            <a:r>
              <a:rPr lang="en-US" altLang="zh-CN" sz="2000"/>
              <a:t>	</a:t>
            </a:r>
            <a:r>
              <a:rPr lang="zh-CN" altLang="en-US" sz="2000"/>
              <a:t>进程还可以包含一些</a:t>
            </a:r>
            <a:r>
              <a:rPr lang="zh-CN" altLang="en-US" sz="2000">
                <a:solidFill>
                  <a:srgbClr val="9C0B15"/>
                </a:solidFill>
              </a:rPr>
              <a:t>其它权限描述</a:t>
            </a:r>
            <a:r>
              <a:rPr lang="zh-CN" altLang="en-US" sz="2000"/>
              <a:t>，比如对文件、设备等的访问权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限。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进程与线程</a:t>
            </a:r>
            <a:r>
              <a:rPr lang="en-US" altLang="zh-CN" sz="2000"/>
              <a:t>	</a:t>
            </a:r>
            <a:r>
              <a:rPr lang="zh-CN" altLang="en-US" sz="2000"/>
              <a:t>线程通过在进程里运行，</a:t>
            </a:r>
            <a:r>
              <a:rPr lang="zh-CN" altLang="en-US" sz="2000">
                <a:solidFill>
                  <a:srgbClr val="9C0B15"/>
                </a:solidFill>
              </a:rPr>
              <a:t>将CPU时间转化为对地址空间（以及其它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资源）的一个访问操作次序</a:t>
            </a:r>
            <a:r>
              <a:rPr lang="zh-CN" altLang="en-US" sz="2000"/>
              <a:t>，从而实现应用程序的功能。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 b="1">
                <a:solidFill>
                  <a:srgbClr val="9C0B15"/>
                </a:solidFill>
              </a:rPr>
              <a:t>注</a:t>
            </a:r>
            <a:r>
              <a:rPr lang="en-US" altLang="zh-CN" sz="2000"/>
              <a:t>	</a:t>
            </a:r>
            <a:r>
              <a:rPr lang="zh-CN" altLang="en-US" sz="2000"/>
              <a:t>进程和线程</a:t>
            </a:r>
            <a:r>
              <a:rPr lang="zh-CN" altLang="en-US" sz="2000">
                <a:solidFill>
                  <a:srgbClr val="9C0B15"/>
                </a:solidFill>
              </a:rPr>
              <a:t>不是固定包含关系</a:t>
            </a:r>
            <a:r>
              <a:rPr lang="zh-CN" altLang="en-US" sz="2000"/>
              <a:t>（虽然</a:t>
            </a:r>
            <a:r>
              <a:rPr lang="zh-CN" altLang="en-US" sz="2000">
                <a:solidFill>
                  <a:srgbClr val="9C0B15"/>
                </a:solidFill>
              </a:rPr>
              <a:t>很多书上这样写</a:t>
            </a:r>
            <a:r>
              <a:rPr lang="zh-CN" altLang="en-US" sz="2000"/>
              <a:t>，因</a:t>
            </a:r>
            <a:r>
              <a:rPr lang="en-US" altLang="zh-CN" sz="2000">
                <a:sym typeface="+mn-ea"/>
              </a:rPr>
              <a:t>				</a:t>
            </a:r>
            <a:r>
              <a:rPr lang="zh-CN" altLang="en-US" sz="2000"/>
              <a:t>为这种实现太常见了）。线程可以</a:t>
            </a:r>
            <a:r>
              <a:rPr lang="zh-CN" altLang="en-US" sz="2000">
                <a:solidFill>
                  <a:srgbClr val="9C0B15"/>
                </a:solidFill>
              </a:rPr>
              <a:t>从一个进程迁移到另一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	</a:t>
            </a:r>
            <a:r>
              <a:rPr lang="zh-CN" altLang="en-US" sz="2000">
                <a:solidFill>
                  <a:srgbClr val="9C0B15"/>
                </a:solidFill>
              </a:rPr>
              <a:t>个进程</a:t>
            </a:r>
            <a:r>
              <a:rPr lang="zh-CN" altLang="en-US" sz="2000"/>
              <a:t>，也即通过受控的方式在不同的地址空间之间穿行，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并</a:t>
            </a:r>
            <a:r>
              <a:rPr lang="zh-CN" altLang="en-US" sz="2000">
                <a:solidFill>
                  <a:srgbClr val="9C0B15"/>
                </a:solidFill>
              </a:rPr>
              <a:t>在整个穿行过程中共享一份时间预算</a:t>
            </a:r>
            <a:r>
              <a:rPr lang="zh-CN" altLang="en-US" sz="2000"/>
              <a:t>。（后面详讲）。</a:t>
            </a:r>
            <a:r>
              <a:rPr lang="en-US" altLang="zh-CN" sz="2000">
                <a:sym typeface="+mn-ea"/>
              </a:rPr>
              <a:t>	</a:t>
            </a:r>
            <a:endParaRPr lang="zh-CN" altLang="en-US" sz="2000"/>
          </a:p>
        </p:txBody>
      </p:sp>
      <p:sp>
        <p:nvSpPr>
          <p:cNvPr id="6" name="文本框 5"/>
          <p:cNvSpPr txBox="1"/>
          <p:nvPr/>
        </p:nvSpPr>
        <p:spPr>
          <a:xfrm>
            <a:off x="3048000" y="3229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8624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更本质的定义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保护域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保护域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（Protection Domain）</a:t>
            </a:r>
            <a:r>
              <a:rPr lang="zh-CN" altLang="en-US" sz="2000">
                <a:sym typeface="+mn-ea"/>
              </a:rPr>
              <a:t>是一组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权能（Capability）</a:t>
            </a:r>
            <a:r>
              <a:rPr lang="zh-CN" altLang="en-US" sz="2000">
                <a:sym typeface="+mn-ea"/>
              </a:rPr>
              <a:t>的集合，</a:t>
            </a:r>
            <a:r>
              <a:rPr lang="zh-CN" sz="2000">
                <a:sym typeface="+mn-ea"/>
              </a:rPr>
              <a:t>又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称为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权能空间（Capability Space）</a:t>
            </a:r>
            <a:r>
              <a:rPr lang="zh-CN" altLang="en-US" sz="2000">
                <a:sym typeface="+mn-ea"/>
              </a:rPr>
              <a:t>。这些权能一方面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赋予（Grant）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进程合法资源</a:t>
            </a:r>
            <a:r>
              <a:rPr lang="zh-CN" altLang="en-US" sz="2000">
                <a:sym typeface="+mn-ea"/>
              </a:rPr>
              <a:t>操作</a:t>
            </a:r>
            <a:r>
              <a:rPr lang="zh-CN" altLang="en-US" sz="2000">
                <a:sym typeface="+mn-ea"/>
              </a:rPr>
              <a:t>的权限，另一方面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限制（Confine）</a:t>
            </a:r>
            <a:r>
              <a:rPr lang="zh-CN" altLang="en-US" sz="2000">
                <a:sym typeface="+mn-ea"/>
              </a:rPr>
              <a:t>进程非法操作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资源的企图，最终实现保护域之间的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隔离（Isolation）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权能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一种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代表对某种资源做某种操作的许可的不可伪造（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Unforgeable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）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的令牌（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Token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）</a:t>
            </a:r>
            <a:r>
              <a:rPr lang="zh-CN" altLang="en-US" sz="2000">
                <a:sym typeface="+mn-ea"/>
              </a:rPr>
              <a:t>，保护域获得它的唯一方式是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等待管理者为其下发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进程是一种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特殊的保护域</a:t>
            </a:r>
            <a:r>
              <a:rPr lang="zh-CN" altLang="en-US" sz="2000">
                <a:sym typeface="+mn-ea"/>
              </a:rPr>
              <a:t>，其特殊在它是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常见保护域中最小的一种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且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经常与地址空间联动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进程持有的地址空间描述符表可以看做是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对地址空间的访问权能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其它权限则可以看做是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对其他资源的访问权能</a:t>
            </a:r>
            <a:r>
              <a:rPr lang="zh-CN" altLang="en-US" sz="2000">
                <a:sym typeface="+mn-ea"/>
              </a:rPr>
              <a:t>。不管如何，这些权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能都只能由更高层次的管理者（如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操作系统</a:t>
            </a:r>
            <a:r>
              <a:rPr lang="zh-CN" altLang="en-US" sz="2000">
                <a:sym typeface="+mn-ea"/>
              </a:rPr>
              <a:t>或其它高权限进程）下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发。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其它保护域</a:t>
            </a:r>
            <a:r>
              <a:rPr lang="en-US" altLang="zh-CN" sz="2000"/>
              <a:t>	</a:t>
            </a:r>
            <a:r>
              <a:rPr lang="zh-CN" altLang="en-US" sz="2000">
                <a:solidFill>
                  <a:srgbClr val="9C0B15"/>
                </a:solidFill>
              </a:rPr>
              <a:t>容器、虚拟机</a:t>
            </a:r>
            <a:r>
              <a:rPr lang="zh-CN" altLang="en-US" sz="2000"/>
              <a:t>等都可以作为（比进程更大规格的）保护域。容器中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含有多个进程，而虚拟机中则可含有多个容器。此外，</a:t>
            </a:r>
            <a:r>
              <a:rPr lang="zh-CN" altLang="en-US" sz="2000">
                <a:solidFill>
                  <a:srgbClr val="9C0B15"/>
                </a:solidFill>
              </a:rPr>
              <a:t>虚拟机和容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器还可以嵌套自己</a:t>
            </a:r>
            <a:r>
              <a:rPr lang="zh-CN" altLang="en-US" sz="2000"/>
              <a:t>。有关这些问题，我们留到虚拟化相关章节再行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讲解。</a:t>
            </a:r>
            <a:endParaRPr lang="zh-CN" altLang="en-US" sz="2000"/>
          </a:p>
          <a:p>
            <a:pPr algn="l"/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进程控制块</a:t>
            </a:r>
            <a:endParaRPr lang="zh-CN" altLang="en-US" sz="2000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进程控制块</a:t>
            </a:r>
            <a:r>
              <a:rPr lang="en-US" altLang="zh-CN" sz="2000"/>
              <a:t>	</a:t>
            </a:r>
            <a:r>
              <a:rPr lang="zh-CN" altLang="en-US" sz="2000"/>
              <a:t>操作系统用以描述和管理进程的内核对象，一般至少包含进程</a:t>
            </a:r>
            <a:r>
              <a:rPr lang="en-US" altLang="zh-CN" sz="2000" b="1">
                <a:solidFill>
                  <a:srgbClr val="9C0B15"/>
                </a:solidFill>
              </a:rPr>
              <a:t>Process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的</a:t>
            </a:r>
            <a:r>
              <a:rPr lang="zh-CN" altLang="en-US" sz="2000">
                <a:solidFill>
                  <a:srgbClr val="9C0B15"/>
                </a:solidFill>
              </a:rPr>
              <a:t>地址空间描述符表及一些其他权限表</a:t>
            </a:r>
            <a:r>
              <a:rPr lang="zh-CN" altLang="en-US" sz="2000"/>
              <a:t>，有时还会包含一些</a:t>
            </a:r>
            <a:r>
              <a:rPr lang="en-US" altLang="zh-CN" sz="2000" b="1">
                <a:solidFill>
                  <a:srgbClr val="9C0B15"/>
                </a:solidFill>
              </a:rPr>
              <a:t>Control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身</a:t>
            </a:r>
            <a:r>
              <a:rPr lang="zh-CN" altLang="en-US" sz="2000">
                <a:solidFill>
                  <a:srgbClr val="9C0B15"/>
                </a:solidFill>
              </a:rPr>
              <a:t>份信息</a:t>
            </a:r>
            <a:r>
              <a:rPr lang="zh-CN" altLang="en-US" sz="2000"/>
              <a:t>（如进程名、进程号）、</a:t>
            </a:r>
            <a:r>
              <a:rPr lang="zh-CN" altLang="en-US" sz="2000">
                <a:solidFill>
                  <a:srgbClr val="9C0B15"/>
                </a:solidFill>
              </a:rPr>
              <a:t>统计信息</a:t>
            </a:r>
            <a:r>
              <a:rPr lang="zh-CN" altLang="en-US" sz="2000"/>
              <a:t>（如当前正在运行</a:t>
            </a:r>
            <a:r>
              <a:rPr lang="zh-CN" altLang="en-US" sz="2000" b="1">
                <a:solidFill>
                  <a:srgbClr val="9C0B15"/>
                </a:solidFill>
              </a:rPr>
              <a:t>Block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的线程数、总计内存大小）、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线程信息</a:t>
            </a:r>
            <a:r>
              <a:rPr lang="zh-CN" altLang="en-US" sz="2000">
                <a:sym typeface="+mn-ea"/>
              </a:rPr>
              <a:t>（当前的线程列表，内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P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CB）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含指向各个</a:t>
            </a:r>
            <a:r>
              <a:rPr lang="en-US" altLang="zh-CN" sz="2000">
                <a:sym typeface="+mn-ea"/>
              </a:rPr>
              <a:t>TCB</a:t>
            </a:r>
            <a:r>
              <a:rPr lang="zh-CN" altLang="en-US" sz="2000">
                <a:sym typeface="+mn-ea"/>
              </a:rPr>
              <a:t>的指针）</a:t>
            </a:r>
            <a:r>
              <a:rPr lang="zh-CN" altLang="en-US" sz="2000"/>
              <a:t>等。</a:t>
            </a:r>
            <a:r>
              <a:rPr lang="zh-CN" altLang="en-US" sz="2000">
                <a:sym typeface="+mn-ea"/>
              </a:rPr>
              <a:t>它在一般是</a:t>
            </a:r>
            <a:r>
              <a:rPr lang="en-US" altLang="zh-CN" sz="2000">
                <a:sym typeface="+mn-ea"/>
              </a:rPr>
              <a:t>C</a:t>
            </a:r>
            <a:r>
              <a:rPr lang="zh-CN" altLang="en-US" sz="2000">
                <a:sym typeface="+mn-ea"/>
              </a:rPr>
              <a:t>语言的一个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结构体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进</a:t>
            </a:r>
            <a:r>
              <a:rPr lang="zh-CN" altLang="en-US" sz="2000"/>
              <a:t>程控制块总是位于内核空间，只有操作系统可以更改，应用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程序无法更改。与</a:t>
            </a:r>
            <a:r>
              <a:rPr lang="en-US" altLang="zh-CN" sz="2000"/>
              <a:t>TCB</a:t>
            </a:r>
            <a:r>
              <a:rPr lang="zh-CN" altLang="en-US" sz="2000"/>
              <a:t>不同，</a:t>
            </a:r>
            <a:r>
              <a:rPr lang="zh-CN" altLang="en-US" sz="2000">
                <a:solidFill>
                  <a:srgbClr val="9C0B15"/>
                </a:solidFill>
              </a:rPr>
              <a:t>没有内核模式的CPU不需要也无法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（用硬件手段）实现</a:t>
            </a:r>
            <a:r>
              <a:rPr lang="en-US" altLang="zh-CN" sz="2000">
                <a:solidFill>
                  <a:srgbClr val="9C0B15"/>
                </a:solidFill>
              </a:rPr>
              <a:t>PCB</a:t>
            </a:r>
            <a:r>
              <a:rPr lang="zh-CN" altLang="en-US" sz="2000"/>
              <a:t>。</a:t>
            </a:r>
            <a:endParaRPr lang="zh-CN" altLang="en-US" sz="2000"/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2844165" y="3328670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进程名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012055" y="3328670"/>
            <a:ext cx="21678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wechat.exe</a:t>
            </a:r>
            <a:endParaRPr lang="en-US" altLang="zh-CN"/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012055" y="3752215"/>
            <a:ext cx="216789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134</a:t>
            </a:r>
            <a:endParaRPr lang="en-US" altLang="zh-CN"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5012055" y="5360670"/>
            <a:ext cx="2167890" cy="909320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</a:t>
            </a: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</p:txBody>
      </p:sp>
      <p:sp>
        <p:nvSpPr>
          <p:cNvPr id="15" name="矩形 14"/>
          <p:cNvSpPr/>
          <p:nvPr>
            <p:custDataLst>
              <p:tags r:id="rId6"/>
            </p:custDataLst>
          </p:nvPr>
        </p:nvSpPr>
        <p:spPr>
          <a:xfrm>
            <a:off x="2844165" y="3752215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进程号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7"/>
            </p:custDataLst>
          </p:nvPr>
        </p:nvSpPr>
        <p:spPr>
          <a:xfrm>
            <a:off x="2844165" y="4175760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线程数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26" name="矩形 25"/>
          <p:cNvSpPr/>
          <p:nvPr>
            <p:custDataLst>
              <p:tags r:id="rId8"/>
            </p:custDataLst>
          </p:nvPr>
        </p:nvSpPr>
        <p:spPr>
          <a:xfrm>
            <a:off x="5012055" y="4175760"/>
            <a:ext cx="2167890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5</a:t>
            </a:r>
            <a:endParaRPr lang="en-US" altLang="zh-CN">
              <a:sym typeface="+mn-ea"/>
            </a:endParaRPr>
          </a:p>
        </p:txBody>
      </p:sp>
      <p:sp>
        <p:nvSpPr>
          <p:cNvPr id="28" name="矩形 27"/>
          <p:cNvSpPr/>
          <p:nvPr>
            <p:custDataLst>
              <p:tags r:id="rId9"/>
            </p:custDataLst>
          </p:nvPr>
        </p:nvSpPr>
        <p:spPr>
          <a:xfrm>
            <a:off x="2844165" y="5361305"/>
            <a:ext cx="2167890" cy="909320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地址空间描述符表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0" name="矩形 59"/>
          <p:cNvSpPr/>
          <p:nvPr>
            <p:custDataLst>
              <p:tags r:id="rId10"/>
            </p:custDataLst>
          </p:nvPr>
        </p:nvSpPr>
        <p:spPr>
          <a:xfrm>
            <a:off x="2844165" y="6270625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总内存用量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61" name="矩形 60"/>
          <p:cNvSpPr/>
          <p:nvPr>
            <p:custDataLst>
              <p:tags r:id="rId11"/>
            </p:custDataLst>
          </p:nvPr>
        </p:nvSpPr>
        <p:spPr>
          <a:xfrm>
            <a:off x="5012055" y="6270625"/>
            <a:ext cx="2167890" cy="423545"/>
          </a:xfrm>
          <a:prstGeom prst="rect">
            <a:avLst/>
          </a:prstGeom>
          <a:solidFill>
            <a:srgbClr val="7030A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5653MB</a:t>
            </a:r>
            <a:endParaRPr lang="en-US" altLang="zh-CN"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12"/>
            </p:custDataLst>
          </p:nvPr>
        </p:nvSpPr>
        <p:spPr>
          <a:xfrm>
            <a:off x="5012055" y="4599305"/>
            <a:ext cx="2167890" cy="76136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13"/>
            </p:custDataLst>
          </p:nvPr>
        </p:nvSpPr>
        <p:spPr>
          <a:xfrm>
            <a:off x="2844165" y="4599940"/>
            <a:ext cx="2167890" cy="76136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内部线程列表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</p:spTree>
    <p:custDataLst>
      <p:tags r:id="rId1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进程与</a:t>
            </a:r>
            <a:r>
              <a:rPr lang="zh-CN" altLang="en-US" sz="2000" b="1">
                <a:solidFill>
                  <a:srgbClr val="9C0B15"/>
                </a:solidFill>
              </a:rPr>
              <a:t>可执行文件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可执行文件</a:t>
            </a:r>
            <a:r>
              <a:rPr lang="en-US" altLang="zh-CN" sz="2000">
                <a:sym typeface="+mn-ea"/>
              </a:rPr>
              <a:t>	</a:t>
            </a:r>
            <a:r>
              <a:rPr lang="zh-CN" sz="2000">
                <a:sym typeface="+mn-ea"/>
              </a:rPr>
              <a:t>应用程序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在外存上的存储方式</a:t>
            </a:r>
            <a:r>
              <a:rPr lang="zh-CN" altLang="en-US" sz="2000">
                <a:sym typeface="+mn-ea"/>
              </a:rPr>
              <a:t>。它描述了应该为应用程序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建立一个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（或一些）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什么样的进程、进程中要有什么样的线程，以及线程和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具体的指令流如何对应</a:t>
            </a:r>
            <a:r>
              <a:rPr lang="zh-CN" altLang="en-US" sz="2000">
                <a:sym typeface="+mn-ea"/>
              </a:rPr>
              <a:t>。它是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死的、干瘪的、静态的</a:t>
            </a:r>
            <a:r>
              <a:rPr lang="zh-CN" altLang="en-US" sz="2000">
                <a:sym typeface="+mn-ea"/>
              </a:rPr>
              <a:t>应用程序，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没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有执行环境和上下文，也没有执行活动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应用程序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在内存中的活动组织</a:t>
            </a:r>
            <a:r>
              <a:rPr lang="zh-CN" altLang="en-US" sz="2000">
                <a:sym typeface="+mn-ea"/>
              </a:rPr>
              <a:t>。它是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活的、丰满的、动态的</a:t>
            </a:r>
            <a:r>
              <a:rPr lang="zh-CN" altLang="en-US" sz="2000">
                <a:sym typeface="+mn-ea"/>
              </a:rPr>
              <a:t>应用程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序，具备一个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由地址空间和其它权限提供的执行环境</a:t>
            </a:r>
            <a:r>
              <a:rPr lang="zh-CN" altLang="en-US" sz="2000">
                <a:sym typeface="+mn-ea"/>
              </a:rPr>
              <a:t>，并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充满了线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程（或说依附于线程上的指令流）的执行活动和上下文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关系</a:t>
            </a:r>
            <a:r>
              <a:rPr lang="en-US" altLang="zh-CN" sz="2000"/>
              <a:t>		</a:t>
            </a:r>
            <a:r>
              <a:rPr lang="zh-CN" altLang="en-US" sz="2000"/>
              <a:t>可执行文件对进程为</a:t>
            </a:r>
            <a:r>
              <a:rPr lang="zh-CN" altLang="en-US" sz="2000">
                <a:solidFill>
                  <a:srgbClr val="9C0B15"/>
                </a:solidFill>
              </a:rPr>
              <a:t>一对多关系</a:t>
            </a:r>
            <a:r>
              <a:rPr lang="zh-CN" altLang="en-US" sz="2000"/>
              <a:t>。一个可执行文件每启动一次就可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以创建</a:t>
            </a:r>
            <a:r>
              <a:rPr lang="zh-CN" altLang="en-US" sz="2000">
                <a:solidFill>
                  <a:srgbClr val="9C0B15"/>
                </a:solidFill>
              </a:rPr>
              <a:t>一个（这是通常的实现）</a:t>
            </a:r>
            <a:r>
              <a:rPr lang="zh-CN" altLang="en-US" sz="2000"/>
              <a:t>或一组进程；</a:t>
            </a:r>
            <a:r>
              <a:rPr lang="zh-CN" altLang="en-US" sz="2000">
                <a:solidFill>
                  <a:srgbClr val="9C0B15"/>
                </a:solidFill>
              </a:rPr>
              <a:t>如果它启动多次，就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可以创建一系列或一系列组进程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同一个可执行文件，在启动为不同的进程时，可以</a:t>
            </a:r>
            <a:r>
              <a:rPr lang="zh-CN" altLang="en-US" sz="2000">
                <a:solidFill>
                  <a:srgbClr val="9C0B15"/>
                </a:solidFill>
              </a:rPr>
              <a:t>处理不同的工作</a:t>
            </a:r>
            <a:r>
              <a:rPr lang="zh-CN" altLang="en-US" sz="2000"/>
              <a:t>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使用不同的权限</a:t>
            </a:r>
            <a:r>
              <a:rPr lang="zh-CN" altLang="en-US" sz="2000"/>
              <a:t>，或者</a:t>
            </a:r>
            <a:r>
              <a:rPr lang="zh-CN" altLang="en-US" sz="2000">
                <a:solidFill>
                  <a:srgbClr val="9C0B15"/>
                </a:solidFill>
              </a:rPr>
              <a:t>以不同用户的名义启动</a:t>
            </a:r>
            <a:r>
              <a:rPr lang="zh-CN" altLang="en-US" sz="2000"/>
              <a:t>。生成的多个进程之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间是</a:t>
            </a:r>
            <a:r>
              <a:rPr lang="zh-CN" altLang="en-US" sz="2000">
                <a:solidFill>
                  <a:srgbClr val="9C0B15"/>
                </a:solidFill>
              </a:rPr>
              <a:t>不同的</a:t>
            </a:r>
            <a:r>
              <a:rPr lang="zh-CN" altLang="en-US" sz="2000"/>
              <a:t>，因为他们内部的执行环境、执行活动和内部线程的上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下文</a:t>
            </a:r>
            <a:r>
              <a:rPr lang="zh-CN" altLang="en-US" sz="2000">
                <a:solidFill>
                  <a:srgbClr val="9C0B15"/>
                </a:solidFill>
              </a:rPr>
              <a:t>均有差别</a:t>
            </a:r>
            <a:r>
              <a:rPr lang="zh-CN" altLang="en-US" sz="2000"/>
              <a:t>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进程与</a:t>
            </a:r>
            <a:r>
              <a:rPr lang="zh-CN" altLang="en-US" sz="2000" b="1">
                <a:solidFill>
                  <a:srgbClr val="9C0B15"/>
                </a:solidFill>
              </a:rPr>
              <a:t>线程：一对一关系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线程</a:t>
            </a:r>
            <a:r>
              <a:rPr lang="en-US" altLang="zh-CN" sz="2000">
                <a:sym typeface="+mn-ea"/>
              </a:rPr>
              <a:t>		CPU</a:t>
            </a:r>
            <a:r>
              <a:rPr lang="zh-CN" altLang="en-US" sz="2000">
                <a:sym typeface="+mn-ea"/>
              </a:rPr>
              <a:t>执行时间的分配对象，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指令流通过依附于它获得执行时间</a:t>
            </a:r>
            <a:r>
              <a:rPr lang="zh-CN" altLang="en-US" sz="2000">
                <a:sym typeface="+mn-ea"/>
              </a:rPr>
              <a:t>。但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它又需要依附在进程上获得执行空间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仅仅一个执行空间，本身不具备执行能力。作为特例，一个进程在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创建时可以不包含线程，而是等待其他进程中的线程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迁移</a:t>
            </a:r>
            <a:r>
              <a:rPr lang="zh-CN" altLang="en-US" sz="2000">
                <a:sym typeface="+mn-ea"/>
              </a:rPr>
              <a:t>过来。这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实现时间隔离的管程或服务器</a:t>
            </a:r>
            <a:r>
              <a:rPr lang="zh-CN" altLang="en-US" sz="2000">
                <a:sym typeface="+mn-ea"/>
              </a:rPr>
              <a:t>时非常有用。这一点我们在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实时和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混合关键度系统</a:t>
            </a:r>
            <a:r>
              <a:rPr lang="zh-CN" altLang="en-US" sz="2000">
                <a:sym typeface="+mn-ea"/>
              </a:rPr>
              <a:t>章节还要继续介绍。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关系</a:t>
            </a:r>
            <a:r>
              <a:rPr lang="en-US" altLang="zh-CN" sz="2000"/>
              <a:t>		</a:t>
            </a:r>
            <a:r>
              <a:rPr lang="zh-CN" altLang="en-US" sz="2000">
                <a:sym typeface="+mn-ea"/>
              </a:rPr>
              <a:t>进程</a:t>
            </a:r>
            <a:r>
              <a:rPr lang="zh-CN" altLang="en-US" sz="2000"/>
              <a:t>对</a:t>
            </a:r>
            <a:r>
              <a:rPr lang="zh-CN" altLang="en-US" sz="2000">
                <a:sym typeface="+mn-ea"/>
              </a:rPr>
              <a:t>线程</a:t>
            </a:r>
            <a:r>
              <a:rPr lang="zh-CN" altLang="en-US" sz="2000"/>
              <a:t>可以为</a:t>
            </a:r>
            <a:r>
              <a:rPr lang="zh-CN" altLang="en-US" sz="2000">
                <a:solidFill>
                  <a:srgbClr val="9C0B15"/>
                </a:solidFill>
              </a:rPr>
              <a:t>一对一、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一对多、</a:t>
            </a:r>
            <a:r>
              <a:rPr lang="zh-CN" altLang="en-US" sz="2000">
                <a:solidFill>
                  <a:srgbClr val="9C0B15"/>
                </a:solidFill>
              </a:rPr>
              <a:t>多对一、多对多关系</a:t>
            </a:r>
            <a:r>
              <a:rPr lang="zh-CN" altLang="en-US" sz="2000"/>
              <a:t>。总的而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言，至少在理论上讲，它们</a:t>
            </a:r>
            <a:r>
              <a:rPr lang="zh-CN" altLang="en-US" sz="2000">
                <a:solidFill>
                  <a:srgbClr val="9C0B15"/>
                </a:solidFill>
              </a:rPr>
              <a:t>在数量上没有任何固定的对应关系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一对一关系</a:t>
            </a:r>
            <a:r>
              <a:rPr lang="en-US" altLang="zh-CN" sz="2000"/>
              <a:t>	</a:t>
            </a:r>
            <a:r>
              <a:rPr lang="zh-CN" altLang="en-US" sz="2000">
                <a:solidFill>
                  <a:srgbClr val="9C0B15"/>
                </a:solidFill>
              </a:rPr>
              <a:t>最常见的关系</a:t>
            </a:r>
            <a:r>
              <a:rPr lang="zh-CN" altLang="en-US" sz="2000"/>
              <a:t>，也是</a:t>
            </a:r>
            <a:r>
              <a:rPr lang="en-US" altLang="zh-CN" sz="2000"/>
              <a:t>Linux</a:t>
            </a:r>
            <a:r>
              <a:rPr lang="zh-CN" altLang="en-US" sz="2000"/>
              <a:t>在</a:t>
            </a:r>
            <a:r>
              <a:rPr lang="en-US" altLang="zh-CN" sz="2000"/>
              <a:t>2.4</a:t>
            </a:r>
            <a:r>
              <a:rPr lang="zh-CN" altLang="en-US" sz="2000"/>
              <a:t>版本之前的默认关系。在那和之前，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Linux的线程和进程是一个东西</a:t>
            </a:r>
            <a:r>
              <a:rPr lang="zh-CN" altLang="en-US" sz="2000"/>
              <a:t>，其</a:t>
            </a:r>
            <a:r>
              <a:rPr lang="en-US" altLang="zh-CN" sz="2000"/>
              <a:t>task_struct</a:t>
            </a:r>
            <a:r>
              <a:rPr lang="zh-CN" altLang="en-US" sz="2000"/>
              <a:t>里面同时含有线程</a:t>
            </a:r>
            <a:r>
              <a:rPr lang="zh-CN" altLang="en-US" sz="2000">
                <a:sym typeface="+mn-ea"/>
              </a:rPr>
              <a:t>的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信息和地址空间的信息。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由于</a:t>
            </a:r>
            <a:r>
              <a:rPr lang="zh-CN" altLang="en-US" sz="2000">
                <a:solidFill>
                  <a:srgbClr val="9C0B15"/>
                </a:solidFill>
              </a:rPr>
              <a:t>这种关系是如此普遍</a:t>
            </a:r>
            <a:r>
              <a:rPr lang="zh-CN" altLang="en-US" sz="2000"/>
              <a:t>，因此很多书上会直接讲进程的调度、进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程的状态。其中又以</a:t>
            </a:r>
            <a:r>
              <a:rPr lang="zh-CN" altLang="en-US" sz="2000">
                <a:solidFill>
                  <a:srgbClr val="9C0B15"/>
                </a:solidFill>
              </a:rPr>
              <a:t>单指令流依附于单线程，单线程运行于单进程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最为常见，因此很多人把进程、线程和指令流混为一谈也就不奇怪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了。如果有人这样谈论概念，</a:t>
            </a:r>
            <a:r>
              <a:rPr lang="zh-CN" altLang="en-US" sz="2000">
                <a:solidFill>
                  <a:srgbClr val="9C0B15"/>
                </a:solidFill>
              </a:rPr>
              <a:t>你要知道这是什么意思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实际上，</a:t>
            </a:r>
            <a:r>
              <a:rPr lang="zh-CN" altLang="en-US" sz="2000">
                <a:solidFill>
                  <a:srgbClr val="9C0B15"/>
                </a:solidFill>
              </a:rPr>
              <a:t>进程本身并不运行，运行的是它里面的线程上的指令流</a:t>
            </a:r>
            <a:r>
              <a:rPr lang="zh-CN" altLang="en-US" sz="2000"/>
              <a:t>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进程与</a:t>
            </a:r>
            <a:r>
              <a:rPr lang="zh-CN" altLang="en-US" sz="2000" b="1">
                <a:solidFill>
                  <a:srgbClr val="9C0B15"/>
                </a:solidFill>
              </a:rPr>
              <a:t>线程：一对多关系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一对多关系</a:t>
            </a:r>
            <a:r>
              <a:rPr lang="en-US" altLang="zh-CN" sz="2000"/>
              <a:t>	</a:t>
            </a:r>
            <a:r>
              <a:rPr lang="zh-CN" altLang="en-US" sz="2000"/>
              <a:t>相当</a:t>
            </a:r>
            <a:r>
              <a:rPr lang="zh-CN" altLang="en-US" sz="2000">
                <a:solidFill>
                  <a:srgbClr val="9C0B15"/>
                </a:solidFill>
              </a:rPr>
              <a:t>常见的关系</a:t>
            </a:r>
            <a:r>
              <a:rPr lang="zh-CN" altLang="en-US" sz="2000"/>
              <a:t>。多线程进程就是指</a:t>
            </a:r>
            <a:r>
              <a:rPr lang="zh-CN" altLang="en-US" sz="2000">
                <a:solidFill>
                  <a:srgbClr val="9C0B15"/>
                </a:solidFill>
              </a:rPr>
              <a:t>一个进程中同时存在几个线程</a:t>
            </a:r>
            <a:r>
              <a:rPr lang="zh-CN" altLang="en-US" sz="2000"/>
              <a:t>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如下图所示，一个应用程序进程中有三个指令流，其中每一个指令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流都依附于单独的线程。这时，我们就说这是一个</a:t>
            </a:r>
            <a:r>
              <a:rPr lang="zh-CN" altLang="en-US" sz="2000">
                <a:solidFill>
                  <a:srgbClr val="9C0B15"/>
                </a:solidFill>
              </a:rPr>
              <a:t>多线程进程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其本质是</a:t>
            </a:r>
            <a:r>
              <a:rPr lang="zh-CN" altLang="en-US" sz="2000">
                <a:solidFill>
                  <a:srgbClr val="9C0B15"/>
                </a:solidFill>
              </a:rPr>
              <a:t>多个CPU时间分配对象</a:t>
            </a:r>
            <a:r>
              <a:rPr lang="zh-CN" altLang="en-US" sz="2000"/>
              <a:t>共享</a:t>
            </a:r>
            <a:r>
              <a:rPr lang="zh-CN" altLang="en-US" sz="2000">
                <a:solidFill>
                  <a:srgbClr val="9C0B15"/>
                </a:solidFill>
              </a:rPr>
              <a:t>一个内存空间分配对象</a:t>
            </a:r>
            <a:r>
              <a:rPr lang="zh-CN" altLang="en-US" sz="2000"/>
              <a:t>。</a:t>
            </a:r>
            <a:endParaRPr lang="zh-CN" altLang="en-US" sz="2000"/>
          </a:p>
        </p:txBody>
      </p:sp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3743960" y="2889885"/>
            <a:ext cx="2298700" cy="3348355"/>
          </a:xfrm>
          <a:prstGeom prst="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 b="1">
                <a:solidFill>
                  <a:schemeClr val="tx1"/>
                </a:solidFill>
              </a:rPr>
              <a:t>应用程序进程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endParaRPr lang="zh-CN" altLang="en-US" b="1">
              <a:solidFill>
                <a:schemeClr val="tx1"/>
              </a:solidFill>
            </a:endParaRPr>
          </a:p>
          <a:p>
            <a:pPr algn="ctr"/>
            <a:r>
              <a:rPr lang="zh-CN" altLang="en-US" b="1">
                <a:solidFill>
                  <a:schemeClr val="tx1"/>
                </a:solidFill>
              </a:rPr>
              <a:t>指令流</a:t>
            </a:r>
            <a:r>
              <a:rPr lang="en-US" altLang="zh-CN" b="1">
                <a:solidFill>
                  <a:schemeClr val="tx1"/>
                </a:solidFill>
              </a:rPr>
              <a:t>/</a:t>
            </a:r>
            <a:r>
              <a:rPr lang="zh-CN" altLang="en-US" b="1">
                <a:solidFill>
                  <a:schemeClr val="tx1"/>
                </a:solidFill>
              </a:rPr>
              <a:t>线程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r>
              <a:rPr lang="en-US" altLang="zh-CN" b="1">
                <a:solidFill>
                  <a:schemeClr val="tx1"/>
                </a:solidFill>
              </a:rPr>
              <a:t>1        2       3</a:t>
            </a:r>
            <a:endParaRPr lang="en-US" altLang="zh-CN" b="1">
              <a:solidFill>
                <a:schemeClr val="tx1"/>
              </a:solidFill>
            </a:endParaRPr>
          </a:p>
        </p:txBody>
      </p:sp>
      <p:sp>
        <p:nvSpPr>
          <p:cNvPr id="60" name="任意多边形 59"/>
          <p:cNvSpPr/>
          <p:nvPr>
            <p:custDataLst>
              <p:tags r:id="rId3"/>
            </p:custDataLst>
          </p:nvPr>
        </p:nvSpPr>
        <p:spPr>
          <a:xfrm>
            <a:off x="4760595" y="3977640"/>
            <a:ext cx="324485" cy="189611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>
            <p:custDataLst>
              <p:tags r:id="rId4"/>
            </p:custDataLst>
          </p:nvPr>
        </p:nvSpPr>
        <p:spPr>
          <a:xfrm>
            <a:off x="5212080" y="3977640"/>
            <a:ext cx="324485" cy="189611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>
            <p:custDataLst>
              <p:tags r:id="rId5"/>
            </p:custDataLst>
          </p:nvPr>
        </p:nvSpPr>
        <p:spPr>
          <a:xfrm>
            <a:off x="4295775" y="3977640"/>
            <a:ext cx="324485" cy="189611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D02F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6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进程与</a:t>
            </a:r>
            <a:r>
              <a:rPr lang="zh-CN" altLang="en-US" sz="2000" b="1">
                <a:solidFill>
                  <a:srgbClr val="9C0B15"/>
                </a:solidFill>
              </a:rPr>
              <a:t>线程：多对一关系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多对一关系</a:t>
            </a:r>
            <a:r>
              <a:rPr lang="en-US" altLang="zh-CN" sz="2000"/>
              <a:t>	</a:t>
            </a:r>
            <a:r>
              <a:rPr lang="zh-CN" altLang="en-US" sz="2000"/>
              <a:t>相当</a:t>
            </a:r>
            <a:r>
              <a:rPr lang="zh-CN" altLang="en-US" sz="2000">
                <a:solidFill>
                  <a:srgbClr val="9C0B15"/>
                </a:solidFill>
              </a:rPr>
              <a:t>罕见的关系</a:t>
            </a:r>
            <a:r>
              <a:rPr lang="zh-CN" altLang="en-US" sz="2000"/>
              <a:t>。如果有人考你是否有这种关系，你最好</a:t>
            </a:r>
            <a:r>
              <a:rPr lang="zh-CN" altLang="en-US" sz="2000">
                <a:solidFill>
                  <a:srgbClr val="9C0B15"/>
                </a:solidFill>
              </a:rPr>
              <a:t>慎重回答</a:t>
            </a:r>
            <a:r>
              <a:rPr lang="zh-CN" altLang="en-US" sz="2000"/>
              <a:t>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这在面试和考试中</a:t>
            </a:r>
            <a:r>
              <a:rPr lang="zh-CN" altLang="en-US" sz="2000"/>
              <a:t>均属于</a:t>
            </a:r>
            <a:r>
              <a:rPr lang="zh-CN" altLang="en-US" sz="2000">
                <a:solidFill>
                  <a:srgbClr val="9C0B15"/>
                </a:solidFill>
              </a:rPr>
              <a:t>超纲题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实际上这种关系是存在的，并且其中的线程可以被称为</a:t>
            </a:r>
            <a:r>
              <a:rPr lang="zh-CN" altLang="en-US" sz="2000">
                <a:solidFill>
                  <a:srgbClr val="9C0B15"/>
                </a:solidFill>
              </a:rPr>
              <a:t>迁移线程</a:t>
            </a:r>
            <a:r>
              <a:rPr lang="en-US" altLang="zh-CN" sz="2000"/>
              <a:t>—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/>
              <a:t>—</a:t>
            </a:r>
            <a:r>
              <a:rPr lang="zh-CN" altLang="en-US" sz="2000"/>
              <a:t>它会在多个进程之间（以受控的方式）游走，在</a:t>
            </a:r>
            <a:r>
              <a:rPr lang="zh-CN" altLang="en-US" sz="2000">
                <a:solidFill>
                  <a:srgbClr val="9C0B15"/>
                </a:solidFill>
              </a:rPr>
              <a:t>不同的执行阶段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使用不同的地址空间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和权限</a:t>
            </a:r>
            <a:r>
              <a:rPr lang="zh-CN" altLang="en-US" sz="2000"/>
              <a:t>，但始终</a:t>
            </a:r>
            <a:r>
              <a:rPr lang="zh-CN" altLang="en-US" sz="2000">
                <a:solidFill>
                  <a:srgbClr val="9C0B15"/>
                </a:solidFill>
              </a:rPr>
              <a:t>使用同一份CPU时间预算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其</a:t>
            </a:r>
            <a:r>
              <a:rPr lang="zh-CN" altLang="en-US" sz="2000">
                <a:sym typeface="+mn-ea"/>
              </a:rPr>
              <a:t>本质是</a:t>
            </a:r>
            <a:r>
              <a:rPr lang="zh-CN" altLang="en-US" sz="2000">
                <a:sym typeface="+mn-ea"/>
              </a:rPr>
              <a:t>多个内存空间分配对象共享一个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时间分配对象。</a:t>
            </a:r>
            <a:endParaRPr lang="en-US" altLang="zh-CN" sz="2000"/>
          </a:p>
        </p:txBody>
      </p:sp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1890395" y="3764280"/>
            <a:ext cx="2298700" cy="2005330"/>
          </a:xfrm>
          <a:prstGeom prst="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 b="1">
                <a:solidFill>
                  <a:schemeClr val="tx1"/>
                </a:solidFill>
              </a:rPr>
              <a:t>应用程序进程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endParaRPr lang="zh-CN" altLang="en-US" b="1">
              <a:solidFill>
                <a:schemeClr val="tx1"/>
              </a:solidFill>
            </a:endParaRPr>
          </a:p>
          <a:p>
            <a:pPr algn="ctr"/>
            <a:endParaRPr lang="zh-CN" altLang="en-US" b="1">
              <a:solidFill>
                <a:schemeClr val="tx1"/>
              </a:solidFill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</a:rPr>
              <a:t>线程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endParaRPr lang="en-US" altLang="zh-CN" b="1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6833870" y="3764280"/>
            <a:ext cx="2298700" cy="2005330"/>
          </a:xfrm>
          <a:prstGeom prst="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 b="1">
                <a:solidFill>
                  <a:schemeClr val="tx1"/>
                </a:solidFill>
              </a:rPr>
              <a:t>应用程序进程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endParaRPr lang="en-US" altLang="zh-CN" b="1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4408170" y="3764280"/>
            <a:ext cx="2298700" cy="2005330"/>
          </a:xfrm>
          <a:prstGeom prst="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 b="1">
                <a:solidFill>
                  <a:schemeClr val="tx1"/>
                </a:solidFill>
              </a:rPr>
              <a:t>应用程序进程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endParaRPr lang="en-US" altLang="zh-CN" b="1">
              <a:solidFill>
                <a:schemeClr val="tx1"/>
              </a:solidFill>
            </a:endParaRPr>
          </a:p>
        </p:txBody>
      </p:sp>
      <p:sp>
        <p:nvSpPr>
          <p:cNvPr id="60" name="任意多边形 59"/>
          <p:cNvSpPr/>
          <p:nvPr>
            <p:custDataLst>
              <p:tags r:id="rId5"/>
            </p:custDataLst>
          </p:nvPr>
        </p:nvSpPr>
        <p:spPr>
          <a:xfrm rot="16200000">
            <a:off x="5393690" y="1970405"/>
            <a:ext cx="324485" cy="559308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6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进程与</a:t>
            </a:r>
            <a:r>
              <a:rPr lang="zh-CN" altLang="en-US" sz="2000" b="1">
                <a:solidFill>
                  <a:srgbClr val="9C0B15"/>
                </a:solidFill>
              </a:rPr>
              <a:t>线程：多对多关系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多对多关系</a:t>
            </a:r>
            <a:r>
              <a:rPr lang="en-US" altLang="zh-CN" sz="2000"/>
              <a:t>	</a:t>
            </a:r>
            <a:r>
              <a:rPr lang="zh-CN" altLang="en-US" sz="2000"/>
              <a:t>一对多关系和多对多关系的</a:t>
            </a:r>
            <a:r>
              <a:rPr lang="zh-CN" altLang="en-US" sz="2000">
                <a:solidFill>
                  <a:srgbClr val="9C0B15"/>
                </a:solidFill>
              </a:rPr>
              <a:t>自然叠加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其</a:t>
            </a:r>
            <a:r>
              <a:rPr lang="zh-CN" altLang="en-US" sz="2000">
                <a:sym typeface="+mn-ea"/>
              </a:rPr>
              <a:t>本质是多个内存空间分配对象以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一定的组合</a:t>
            </a:r>
            <a:r>
              <a:rPr lang="zh-CN" altLang="en-US" sz="2000">
                <a:sym typeface="+mn-ea"/>
              </a:rPr>
              <a:t>共享多个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时间分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配对象。有一些进程中有多个线程，有一些线程则在多个进程之间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迁移，而且可以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任意排列组合</a:t>
            </a:r>
            <a:r>
              <a:rPr lang="zh-CN" altLang="en-US" sz="2000">
                <a:sym typeface="+mn-ea"/>
              </a:rPr>
              <a:t>。</a:t>
            </a:r>
            <a:endParaRPr lang="en-US" altLang="zh-CN" sz="2000"/>
          </a:p>
        </p:txBody>
      </p:sp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1890395" y="3764280"/>
            <a:ext cx="2298700" cy="2005330"/>
          </a:xfrm>
          <a:prstGeom prst="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 b="1">
                <a:solidFill>
                  <a:schemeClr val="tx1"/>
                </a:solidFill>
              </a:rPr>
              <a:t>应用程序进程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endParaRPr lang="zh-CN" altLang="en-US" b="1">
              <a:solidFill>
                <a:schemeClr val="tx1"/>
              </a:solidFill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</a:rPr>
              <a:t>线程</a:t>
            </a:r>
            <a:r>
              <a:rPr lang="en-US" altLang="zh-CN" b="1">
                <a:solidFill>
                  <a:schemeClr val="tx1"/>
                </a:solidFill>
              </a:rPr>
              <a:t>1</a:t>
            </a:r>
            <a:endParaRPr lang="en-US" altLang="zh-CN" b="1">
              <a:solidFill>
                <a:schemeClr val="tx1"/>
              </a:solidFill>
            </a:endParaRPr>
          </a:p>
          <a:p>
            <a:pPr algn="l"/>
            <a:endParaRPr lang="en-US" altLang="zh-CN" b="1">
              <a:solidFill>
                <a:schemeClr val="tx1"/>
              </a:solidFill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</a:rPr>
              <a:t>线程</a:t>
            </a:r>
            <a:r>
              <a:rPr lang="en-US" altLang="zh-CN" b="1">
                <a:solidFill>
                  <a:schemeClr val="tx1"/>
                </a:solidFill>
              </a:rPr>
              <a:t>2</a:t>
            </a:r>
            <a:endParaRPr lang="en-US" altLang="zh-CN" b="1">
              <a:solidFill>
                <a:schemeClr val="tx1"/>
              </a:solidFill>
            </a:endParaRPr>
          </a:p>
          <a:p>
            <a:pPr algn="l"/>
            <a:endParaRPr lang="en-US" altLang="zh-CN" b="1">
              <a:solidFill>
                <a:schemeClr val="tx1"/>
              </a:solidFill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</a:rPr>
              <a:t>线程</a:t>
            </a:r>
            <a:r>
              <a:rPr lang="en-US" altLang="zh-CN" b="1">
                <a:solidFill>
                  <a:schemeClr val="tx1"/>
                </a:solidFill>
              </a:rPr>
              <a:t>3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endParaRPr lang="en-US" altLang="zh-CN" b="1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6833870" y="3764280"/>
            <a:ext cx="2298700" cy="2005330"/>
          </a:xfrm>
          <a:prstGeom prst="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 b="1">
                <a:solidFill>
                  <a:schemeClr val="tx1"/>
                </a:solidFill>
              </a:rPr>
              <a:t>应用程序进程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endParaRPr lang="en-US" altLang="zh-CN" b="1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4408170" y="3764280"/>
            <a:ext cx="2298700" cy="2005330"/>
          </a:xfrm>
          <a:prstGeom prst="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 b="1">
                <a:solidFill>
                  <a:schemeClr val="tx1"/>
                </a:solidFill>
              </a:rPr>
              <a:t>应用程序进程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endParaRPr lang="en-US" altLang="zh-CN" b="1">
              <a:solidFill>
                <a:schemeClr val="tx1"/>
              </a:solidFill>
            </a:endParaRPr>
          </a:p>
        </p:txBody>
      </p:sp>
      <p:sp>
        <p:nvSpPr>
          <p:cNvPr id="60" name="任意多边形 59"/>
          <p:cNvSpPr/>
          <p:nvPr>
            <p:custDataLst>
              <p:tags r:id="rId5"/>
            </p:custDataLst>
          </p:nvPr>
        </p:nvSpPr>
        <p:spPr>
          <a:xfrm rot="16200000">
            <a:off x="5394960" y="1715770"/>
            <a:ext cx="324485" cy="559308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>
            <p:custDataLst>
              <p:tags r:id="rId6"/>
            </p:custDataLst>
          </p:nvPr>
        </p:nvSpPr>
        <p:spPr>
          <a:xfrm rot="16200000">
            <a:off x="4140200" y="3511550"/>
            <a:ext cx="285750" cy="3043555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>
            <p:custDataLst>
              <p:tags r:id="rId7"/>
            </p:custDataLst>
          </p:nvPr>
        </p:nvSpPr>
        <p:spPr>
          <a:xfrm rot="16200000">
            <a:off x="7920355" y="4591685"/>
            <a:ext cx="285750" cy="184658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8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68624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内存隔离机制：分段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按段划分虚拟地址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从程序的</a:t>
            </a:r>
            <a:r>
              <a:rPr lang="zh-CN" altLang="en-US" sz="2000">
                <a:solidFill>
                  <a:srgbClr val="9C0B15"/>
                </a:solidFill>
              </a:rPr>
              <a:t>逻辑组织出发，其基本单元是一个个段</a:t>
            </a:r>
            <a:r>
              <a:rPr lang="zh-CN" altLang="en-US" sz="2000"/>
              <a:t>。那么，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/>
              <a:t>我们只需要将</a:t>
            </a:r>
            <a:r>
              <a:rPr lang="zh-CN" altLang="en-US" sz="2000">
                <a:solidFill>
                  <a:srgbClr val="9C0B15"/>
                </a:solidFill>
              </a:rPr>
              <a:t>每个段重新映射到不同的物理地址</a:t>
            </a:r>
            <a:r>
              <a:rPr lang="zh-CN" altLang="en-US" sz="2000"/>
              <a:t>就好了。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/>
              <a:t>为此，我们需要给每个段分配一个段号，同时每个段都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对应一个</a:t>
            </a:r>
            <a:r>
              <a:rPr lang="zh-CN" altLang="en-US" sz="2000">
                <a:sym typeface="+mn-ea"/>
              </a:rPr>
              <a:t>物</a:t>
            </a:r>
            <a:r>
              <a:rPr lang="zh-CN" altLang="en-US" sz="2000"/>
              <a:t>理地址区间，还拥有一个访问权限。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每个程序的虚拟段到物理段的映射关系组成</a:t>
            </a:r>
            <a:r>
              <a:rPr lang="zh-CN" altLang="en-US" sz="2000">
                <a:solidFill>
                  <a:srgbClr val="9C0B15"/>
                </a:solidFill>
              </a:rPr>
              <a:t>段表。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段式内存管理单元	</a:t>
            </a:r>
            <a:r>
              <a:rPr lang="zh-CN" altLang="en-US" sz="2000">
                <a:sym typeface="+mn-ea"/>
              </a:rPr>
              <a:t>常用于分段布局的存储器访问管理工具，具备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按段地址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Segmentation-based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重映射</a:t>
            </a:r>
            <a:r>
              <a:rPr lang="zh-CN" altLang="en-US" sz="2000">
                <a:sym typeface="+mn-ea"/>
              </a:rPr>
              <a:t>和访问权限管理两个职能。段式内存管理单元使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Memory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用</a:t>
            </a:r>
            <a:r>
              <a:rPr lang="zh-CN" altLang="en-US" sz="2000">
                <a:sym typeface="+mn-ea"/>
              </a:rPr>
              <a:t>一张段表，每个段都包括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段号</a:t>
            </a:r>
            <a:r>
              <a:rPr lang="en-US" altLang="zh-CN" sz="2000">
                <a:sym typeface="+mn-ea"/>
              </a:rPr>
              <a:t>”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段物理地址范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围</a:t>
            </a:r>
            <a:r>
              <a:rPr lang="en-US" altLang="zh-CN" sz="2000">
                <a:sym typeface="+mn-ea"/>
              </a:rPr>
              <a:t>”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Management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和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段权限</a:t>
            </a:r>
            <a:r>
              <a:rPr lang="en-US" altLang="zh-CN" sz="2000">
                <a:sym typeface="+mn-ea"/>
              </a:rPr>
              <a:t>”</a:t>
            </a:r>
            <a:r>
              <a:rPr lang="zh-CN" altLang="en-US" sz="2000">
                <a:sym typeface="+mn-ea"/>
              </a:rPr>
              <a:t>三个部分。由应用程序发起的</a:t>
            </a:r>
            <a:r>
              <a:rPr lang="zh-CN" altLang="en-US" sz="2000">
                <a:sym typeface="+mn-ea"/>
              </a:rPr>
              <a:t>每一次内存访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Unit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问都需要</a:t>
            </a:r>
            <a:r>
              <a:rPr lang="zh-CN" altLang="en-US" sz="2000">
                <a:sym typeface="+mn-ea"/>
              </a:rPr>
              <a:t>经过段表指定</a:t>
            </a:r>
            <a:r>
              <a:rPr lang="zh-CN" altLang="en-US" sz="2000">
                <a:sym typeface="+mn-ea"/>
              </a:rPr>
              <a:t>的转换和检查：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S-MMU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）按照访问的虚拟地址中的段号信息查找相应的段。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）发起的访问的性质（读，写，执行）必须是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该段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的权限允许的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）访问的物理地址</a:t>
            </a:r>
            <a:r>
              <a:rPr lang="en-US" altLang="zh-CN" sz="2000">
                <a:sym typeface="+mn-ea"/>
              </a:rPr>
              <a:t>=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段基址</a:t>
            </a:r>
            <a:r>
              <a:rPr lang="en-US" altLang="zh-CN" sz="2000">
                <a:sym typeface="+mn-ea"/>
              </a:rPr>
              <a:t>+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虚拟地址</a:t>
            </a:r>
            <a:r>
              <a:rPr lang="zh-CN" altLang="en-US" sz="2000">
                <a:sym typeface="+mn-ea"/>
              </a:rPr>
              <a:t>，且虚拟地</a:t>
            </a:r>
            <a:r>
              <a:rPr lang="zh-CN" altLang="en-US" sz="2000">
                <a:sym typeface="+mn-ea"/>
              </a:rPr>
              <a:t>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不得超过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段长度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此种方法在硬件上仅需要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一组比较器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一组加法器</a:t>
            </a:r>
            <a:r>
              <a:rPr lang="zh-CN" altLang="en-US" sz="2000">
                <a:sym typeface="+mn-ea"/>
              </a:rPr>
              <a:t>电路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就可以实现，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是需要虚拟地址空间时的一种讨巧方法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段式内存管理单元示例</a:t>
            </a:r>
            <a:endParaRPr lang="zh-CN" altLang="en-US" sz="2000"/>
          </a:p>
        </p:txBody>
      </p:sp>
      <p:grpSp>
        <p:nvGrpSpPr>
          <p:cNvPr id="28" name="组合 27"/>
          <p:cNvGrpSpPr/>
          <p:nvPr/>
        </p:nvGrpSpPr>
        <p:grpSpPr>
          <a:xfrm>
            <a:off x="3336925" y="1111250"/>
            <a:ext cx="4881245" cy="1269365"/>
            <a:chOff x="2420" y="6093"/>
            <a:chExt cx="7687" cy="1490"/>
          </a:xfrm>
        </p:grpSpPr>
        <p:sp>
          <p:nvSpPr>
            <p:cNvPr id="15" name="矩形 14"/>
            <p:cNvSpPr/>
            <p:nvPr>
              <p:custDataLst>
                <p:tags r:id="rId2"/>
              </p:custDataLst>
            </p:nvPr>
          </p:nvSpPr>
          <p:spPr>
            <a:xfrm>
              <a:off x="2420" y="6093"/>
              <a:ext cx="4553" cy="497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0x080A0000:0x20000</a:t>
              </a:r>
              <a:endParaRPr lang="zh-CN" altLang="en-US"/>
            </a:p>
          </p:txBody>
        </p:sp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6973" y="6093"/>
              <a:ext cx="3135" cy="497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Read</a:t>
              </a:r>
              <a:r>
                <a:rPr lang="zh-CN" altLang="en-US"/>
                <a:t>，</a:t>
              </a:r>
              <a:r>
                <a:rPr lang="en-US" altLang="zh-CN"/>
                <a:t>eXecute</a:t>
              </a:r>
              <a:endParaRPr lang="en-US" altLang="zh-CN"/>
            </a:p>
          </p:txBody>
        </p:sp>
        <p:sp>
          <p:nvSpPr>
            <p:cNvPr id="7" name="矩形 6"/>
            <p:cNvSpPr/>
            <p:nvPr>
              <p:custDataLst>
                <p:tags r:id="rId4"/>
              </p:custDataLst>
            </p:nvPr>
          </p:nvSpPr>
          <p:spPr>
            <a:xfrm>
              <a:off x="2420" y="6590"/>
              <a:ext cx="4553" cy="497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r>
                <a:rPr lang="en-US" altLang="zh-CN">
                  <a:sym typeface="+mn-ea"/>
                </a:rPr>
                <a:t>0x08040000:0x30000</a:t>
              </a:r>
              <a:endParaRPr lang="en-US" altLang="zh-CN">
                <a:sym typeface="+mn-ea"/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5"/>
              </p:custDataLst>
            </p:nvPr>
          </p:nvSpPr>
          <p:spPr>
            <a:xfrm>
              <a:off x="6973" y="6590"/>
              <a:ext cx="3135" cy="497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en-US" altLang="zh-CN">
                  <a:sym typeface="+mn-ea"/>
                </a:rPr>
                <a:t>Read</a:t>
              </a:r>
              <a:endParaRPr lang="en-US" altLang="zh-CN">
                <a:sym typeface="+mn-ea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6"/>
              </p:custDataLst>
            </p:nvPr>
          </p:nvSpPr>
          <p:spPr>
            <a:xfrm>
              <a:off x="2420" y="7087"/>
              <a:ext cx="4553" cy="497"/>
            </a:xfrm>
            <a:prstGeom prst="rect">
              <a:avLst/>
            </a:prstGeom>
            <a:solidFill>
              <a:schemeClr val="accent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en-US" altLang="zh-CN">
                  <a:sym typeface="+mn-ea"/>
                </a:rPr>
                <a:t>0x20000000:0x40000</a:t>
              </a:r>
              <a:endParaRPr lang="en-US" altLang="zh-CN">
                <a:sym typeface="+mn-ea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7"/>
              </p:custDataLst>
            </p:nvPr>
          </p:nvSpPr>
          <p:spPr>
            <a:xfrm>
              <a:off x="6973" y="7087"/>
              <a:ext cx="3134" cy="497"/>
            </a:xfrm>
            <a:prstGeom prst="rect">
              <a:avLst/>
            </a:prstGeom>
            <a:solidFill>
              <a:schemeClr val="accent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en-US" altLang="zh-CN">
                  <a:sym typeface="+mn-ea"/>
                </a:rPr>
                <a:t>Read, Write</a:t>
              </a:r>
              <a:endParaRPr lang="en-US" altLang="zh-CN">
                <a:sym typeface="+mn-ea"/>
              </a:endParaRPr>
            </a:p>
          </p:txBody>
        </p:sp>
      </p:grpSp>
      <p:sp>
        <p:nvSpPr>
          <p:cNvPr id="60" name="右箭头标注 59"/>
          <p:cNvSpPr/>
          <p:nvPr>
            <p:custDataLst>
              <p:tags r:id="rId8"/>
            </p:custDataLst>
          </p:nvPr>
        </p:nvSpPr>
        <p:spPr>
          <a:xfrm>
            <a:off x="336550" y="3294380"/>
            <a:ext cx="1863725" cy="67056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307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Read</a:t>
            </a:r>
            <a:endParaRPr lang="en-US" altLang="zh-CN"/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0x02</a:t>
            </a:r>
            <a:r>
              <a:rPr lang="en-US" altLang="zh-CN" u="sng"/>
              <a:t>010402</a:t>
            </a:r>
            <a:endParaRPr lang="en-US" altLang="zh-CN" u="sng"/>
          </a:p>
        </p:txBody>
      </p:sp>
      <p:sp>
        <p:nvSpPr>
          <p:cNvPr id="61" name="椭圆 60"/>
          <p:cNvSpPr/>
          <p:nvPr>
            <p:custDataLst>
              <p:tags r:id="rId9"/>
            </p:custDataLst>
          </p:nvPr>
        </p:nvSpPr>
        <p:spPr>
          <a:xfrm>
            <a:off x="2200275" y="3294380"/>
            <a:ext cx="925195" cy="6699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存在？</a:t>
            </a:r>
            <a:endParaRPr lang="zh-CN" altLang="en-US"/>
          </a:p>
        </p:txBody>
      </p:sp>
      <p:sp>
        <p:nvSpPr>
          <p:cNvPr id="62" name="椭圆 61"/>
          <p:cNvSpPr/>
          <p:nvPr>
            <p:custDataLst>
              <p:tags r:id="rId10"/>
            </p:custDataLst>
          </p:nvPr>
        </p:nvSpPr>
        <p:spPr>
          <a:xfrm>
            <a:off x="3712845" y="3294380"/>
            <a:ext cx="925195" cy="6699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段长度？</a:t>
            </a:r>
            <a:endParaRPr lang="zh-CN" altLang="en-US"/>
          </a:p>
        </p:txBody>
      </p:sp>
      <p:sp>
        <p:nvSpPr>
          <p:cNvPr id="75" name="矩形 74"/>
          <p:cNvSpPr/>
          <p:nvPr>
            <p:custDataLst>
              <p:tags r:id="rId11"/>
            </p:custDataLst>
          </p:nvPr>
        </p:nvSpPr>
        <p:spPr>
          <a:xfrm>
            <a:off x="8129905" y="2870835"/>
            <a:ext cx="1560830" cy="3079750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物理内存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右箭头 62"/>
          <p:cNvSpPr/>
          <p:nvPr>
            <p:custDataLst>
              <p:tags r:id="rId12"/>
            </p:custDataLst>
          </p:nvPr>
        </p:nvSpPr>
        <p:spPr>
          <a:xfrm>
            <a:off x="3125470" y="3455035"/>
            <a:ext cx="587375" cy="34798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右箭头 63"/>
          <p:cNvSpPr/>
          <p:nvPr>
            <p:custDataLst>
              <p:tags r:id="rId13"/>
            </p:custDataLst>
          </p:nvPr>
        </p:nvSpPr>
        <p:spPr>
          <a:xfrm>
            <a:off x="4638040" y="3455670"/>
            <a:ext cx="645795" cy="34798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5" name="图片 64" descr="ok-check-check-mark-correct-png-files-93990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2737485" y="3295015"/>
            <a:ext cx="841375" cy="6813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6" name="图片 65" descr="ok-check-check-mark-correct-png-files-93990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4279900" y="3298825"/>
            <a:ext cx="836295" cy="6775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7" name="右箭头标注 66"/>
          <p:cNvSpPr/>
          <p:nvPr>
            <p:custDataLst>
              <p:tags r:id="rId17"/>
            </p:custDataLst>
          </p:nvPr>
        </p:nvSpPr>
        <p:spPr>
          <a:xfrm>
            <a:off x="336550" y="4102735"/>
            <a:ext cx="1863725" cy="67056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28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Write</a:t>
            </a:r>
            <a:endParaRPr lang="en-US" altLang="zh-CN"/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0x09</a:t>
            </a:r>
            <a:r>
              <a:rPr lang="en-US" altLang="zh-CN" u="sng"/>
              <a:t>0</a:t>
            </a:r>
            <a:r>
              <a:rPr lang="en-US" altLang="zh-CN" u="sng"/>
              <a:t>207F0</a:t>
            </a:r>
            <a:endParaRPr lang="en-US" altLang="zh-CN" u="sng"/>
          </a:p>
        </p:txBody>
      </p:sp>
      <p:sp>
        <p:nvSpPr>
          <p:cNvPr id="68" name="椭圆 67"/>
          <p:cNvSpPr/>
          <p:nvPr>
            <p:custDataLst>
              <p:tags r:id="rId18"/>
            </p:custDataLst>
          </p:nvPr>
        </p:nvSpPr>
        <p:spPr>
          <a:xfrm>
            <a:off x="2200275" y="4102735"/>
            <a:ext cx="925195" cy="6699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存在？</a:t>
            </a:r>
            <a:endParaRPr lang="zh-CN" altLang="en-US"/>
          </a:p>
        </p:txBody>
      </p:sp>
      <p:pic>
        <p:nvPicPr>
          <p:cNvPr id="74" name="图片 73" descr="red-40144_960_720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2817495" y="4102735"/>
            <a:ext cx="681355" cy="681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0" name="右箭头标注 79"/>
          <p:cNvSpPr/>
          <p:nvPr>
            <p:custDataLst>
              <p:tags r:id="rId21"/>
            </p:custDataLst>
          </p:nvPr>
        </p:nvSpPr>
        <p:spPr>
          <a:xfrm>
            <a:off x="336550" y="4911090"/>
            <a:ext cx="1864360" cy="67056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2888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eXecute</a:t>
            </a:r>
            <a:endParaRPr lang="en-US" altLang="zh-CN"/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0x01</a:t>
            </a:r>
            <a:r>
              <a:rPr lang="en-US" altLang="zh-CN" u="sng"/>
              <a:t>029850</a:t>
            </a:r>
            <a:endParaRPr lang="en-US" altLang="zh-CN" u="sng"/>
          </a:p>
        </p:txBody>
      </p:sp>
      <p:sp>
        <p:nvSpPr>
          <p:cNvPr id="81" name="椭圆 80"/>
          <p:cNvSpPr/>
          <p:nvPr>
            <p:custDataLst>
              <p:tags r:id="rId22"/>
            </p:custDataLst>
          </p:nvPr>
        </p:nvSpPr>
        <p:spPr>
          <a:xfrm>
            <a:off x="2200275" y="4911090"/>
            <a:ext cx="925195" cy="669925"/>
          </a:xfrm>
          <a:prstGeom prst="ellipse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存在？</a:t>
            </a:r>
            <a:endParaRPr lang="zh-CN" altLang="en-US"/>
          </a:p>
        </p:txBody>
      </p:sp>
      <p:sp>
        <p:nvSpPr>
          <p:cNvPr id="83" name="椭圆 82"/>
          <p:cNvSpPr/>
          <p:nvPr>
            <p:custDataLst>
              <p:tags r:id="rId23"/>
            </p:custDataLst>
          </p:nvPr>
        </p:nvSpPr>
        <p:spPr>
          <a:xfrm>
            <a:off x="3712845" y="4911090"/>
            <a:ext cx="925195" cy="669925"/>
          </a:xfrm>
          <a:prstGeom prst="ellipse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段长度？</a:t>
            </a:r>
            <a:endParaRPr lang="zh-CN" altLang="en-US"/>
          </a:p>
        </p:txBody>
      </p:sp>
      <p:sp>
        <p:nvSpPr>
          <p:cNvPr id="84" name="右箭头 83"/>
          <p:cNvSpPr/>
          <p:nvPr>
            <p:custDataLst>
              <p:tags r:id="rId24"/>
            </p:custDataLst>
          </p:nvPr>
        </p:nvSpPr>
        <p:spPr>
          <a:xfrm>
            <a:off x="3125470" y="5060315"/>
            <a:ext cx="586740" cy="347980"/>
          </a:xfrm>
          <a:prstGeom prst="rightArrow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5" name="图片 84" descr="ok-check-check-mark-correct-png-files-93990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2817495" y="4911090"/>
            <a:ext cx="841375" cy="6813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6" name="图片 85" descr="red-40144_960_720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4434840" y="4922520"/>
            <a:ext cx="681355" cy="681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7" name="矩形 86"/>
          <p:cNvSpPr/>
          <p:nvPr>
            <p:custDataLst>
              <p:tags r:id="rId27"/>
            </p:custDataLst>
          </p:nvPr>
        </p:nvSpPr>
        <p:spPr>
          <a:xfrm>
            <a:off x="3336925" y="687566"/>
            <a:ext cx="2891155" cy="423406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段基址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/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长度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88" name="矩形 87"/>
          <p:cNvSpPr/>
          <p:nvPr>
            <p:custDataLst>
              <p:tags r:id="rId28"/>
            </p:custDataLst>
          </p:nvPr>
        </p:nvSpPr>
        <p:spPr>
          <a:xfrm>
            <a:off x="6228715" y="687705"/>
            <a:ext cx="19900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段权限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29"/>
            </p:custDataLst>
          </p:nvPr>
        </p:nvSpPr>
        <p:spPr>
          <a:xfrm>
            <a:off x="1169035" y="687705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段号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30"/>
            </p:custDataLst>
          </p:nvPr>
        </p:nvSpPr>
        <p:spPr>
          <a:xfrm>
            <a:off x="1169035" y="1111250"/>
            <a:ext cx="21678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0x01</a:t>
            </a:r>
            <a:endParaRPr lang="en-US" altLang="zh-CN"/>
          </a:p>
        </p:txBody>
      </p:sp>
      <p:sp>
        <p:nvSpPr>
          <p:cNvPr id="6" name="矩形 5"/>
          <p:cNvSpPr/>
          <p:nvPr>
            <p:custDataLst>
              <p:tags r:id="rId31"/>
            </p:custDataLst>
          </p:nvPr>
        </p:nvSpPr>
        <p:spPr>
          <a:xfrm>
            <a:off x="1169035" y="1534795"/>
            <a:ext cx="216789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0x02</a:t>
            </a:r>
            <a:endParaRPr lang="en-US" altLang="zh-CN">
              <a:sym typeface="+mn-ea"/>
            </a:endParaRPr>
          </a:p>
        </p:txBody>
      </p:sp>
      <p:sp>
        <p:nvSpPr>
          <p:cNvPr id="25" name="矩形 24"/>
          <p:cNvSpPr/>
          <p:nvPr>
            <p:custDataLst>
              <p:tags r:id="rId32"/>
            </p:custDataLst>
          </p:nvPr>
        </p:nvSpPr>
        <p:spPr>
          <a:xfrm>
            <a:off x="1169035" y="1957705"/>
            <a:ext cx="2167890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0x03</a:t>
            </a:r>
            <a:endParaRPr lang="en-US" altLang="zh-CN"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218170" y="3455035"/>
            <a:ext cx="1393825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0x0805040</a:t>
            </a:r>
            <a:r>
              <a:rPr lang="en-US" altLang="zh-CN">
                <a:sym typeface="+mn-ea"/>
              </a:rPr>
              <a:t>2</a:t>
            </a:r>
            <a:endParaRPr lang="en-US" altLang="zh-CN">
              <a:sym typeface="+mn-ea"/>
            </a:endParaRPr>
          </a:p>
        </p:txBody>
      </p:sp>
      <p:sp>
        <p:nvSpPr>
          <p:cNvPr id="72" name="椭圆 71"/>
          <p:cNvSpPr/>
          <p:nvPr>
            <p:custDataLst>
              <p:tags r:id="rId33"/>
            </p:custDataLst>
          </p:nvPr>
        </p:nvSpPr>
        <p:spPr>
          <a:xfrm>
            <a:off x="6786245" y="3306445"/>
            <a:ext cx="693420" cy="6699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+</a:t>
            </a:r>
            <a:endParaRPr lang="en-US" altLang="zh-CN"/>
          </a:p>
        </p:txBody>
      </p:sp>
      <p:sp>
        <p:nvSpPr>
          <p:cNvPr id="73" name="右箭头 72"/>
          <p:cNvSpPr/>
          <p:nvPr>
            <p:custDataLst>
              <p:tags r:id="rId34"/>
            </p:custDataLst>
          </p:nvPr>
        </p:nvSpPr>
        <p:spPr>
          <a:xfrm>
            <a:off x="7479665" y="3467100"/>
            <a:ext cx="739775" cy="34798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>
            <p:custDataLst>
              <p:tags r:id="rId35"/>
            </p:custDataLst>
          </p:nvPr>
        </p:nvSpPr>
        <p:spPr>
          <a:xfrm>
            <a:off x="5283835" y="3294380"/>
            <a:ext cx="925195" cy="6699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权限正确？</a:t>
            </a:r>
            <a:endParaRPr lang="zh-CN" altLang="en-US"/>
          </a:p>
        </p:txBody>
      </p:sp>
      <p:sp>
        <p:nvSpPr>
          <p:cNvPr id="79" name="右箭头 78"/>
          <p:cNvSpPr/>
          <p:nvPr>
            <p:custDataLst>
              <p:tags r:id="rId36"/>
            </p:custDataLst>
          </p:nvPr>
        </p:nvSpPr>
        <p:spPr>
          <a:xfrm>
            <a:off x="6209030" y="3455035"/>
            <a:ext cx="645795" cy="34798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2" name="图片 81" descr="ok-check-check-mark-correct-png-files-93990"/>
          <p:cNvPicPr>
            <a:picLocks noChangeAspect="1"/>
          </p:cNvPicPr>
          <p:nvPr>
            <p:custDataLst>
              <p:tags r:id="rId37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5841365" y="3306445"/>
            <a:ext cx="836295" cy="6775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9" name="矩形 88"/>
          <p:cNvSpPr/>
          <p:nvPr/>
        </p:nvSpPr>
        <p:spPr>
          <a:xfrm>
            <a:off x="6380480" y="2870835"/>
            <a:ext cx="150495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ym typeface="+mn-ea"/>
              </a:rPr>
              <a:t>0x08040000</a:t>
            </a:r>
            <a:endParaRPr lang="en-US" altLang="zh-CN">
              <a:sym typeface="+mn-ea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3423285" y="2870835"/>
            <a:ext cx="150495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ym typeface="+mn-ea"/>
              </a:rPr>
              <a:t>0x30000</a:t>
            </a:r>
            <a:endParaRPr lang="en-US" altLang="zh-CN">
              <a:sym typeface="+mn-ea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3423285" y="4487545"/>
            <a:ext cx="150495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0x20000</a:t>
            </a:r>
            <a:endParaRPr lang="en-US" altLang="zh-CN">
              <a:sym typeface="+mn-ea"/>
            </a:endParaRPr>
          </a:p>
        </p:txBody>
      </p:sp>
      <p:sp>
        <p:nvSpPr>
          <p:cNvPr id="92" name="右箭头标注 91"/>
          <p:cNvSpPr/>
          <p:nvPr>
            <p:custDataLst>
              <p:tags r:id="rId38"/>
            </p:custDataLst>
          </p:nvPr>
        </p:nvSpPr>
        <p:spPr>
          <a:xfrm>
            <a:off x="337185" y="5726430"/>
            <a:ext cx="1863725" cy="67056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307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Write</a:t>
            </a:r>
            <a:endParaRPr lang="en-US" altLang="zh-CN"/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0x02</a:t>
            </a:r>
            <a:r>
              <a:rPr lang="en-US" altLang="zh-CN" u="sng"/>
              <a:t>010400</a:t>
            </a:r>
            <a:endParaRPr lang="en-US" altLang="zh-CN" u="sng"/>
          </a:p>
        </p:txBody>
      </p:sp>
      <p:sp>
        <p:nvSpPr>
          <p:cNvPr id="93" name="椭圆 92"/>
          <p:cNvSpPr/>
          <p:nvPr>
            <p:custDataLst>
              <p:tags r:id="rId39"/>
            </p:custDataLst>
          </p:nvPr>
        </p:nvSpPr>
        <p:spPr>
          <a:xfrm>
            <a:off x="2200910" y="5726430"/>
            <a:ext cx="925195" cy="6699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存在？</a:t>
            </a:r>
            <a:endParaRPr lang="zh-CN" altLang="en-US"/>
          </a:p>
        </p:txBody>
      </p:sp>
      <p:sp>
        <p:nvSpPr>
          <p:cNvPr id="94" name="椭圆 93"/>
          <p:cNvSpPr/>
          <p:nvPr>
            <p:custDataLst>
              <p:tags r:id="rId40"/>
            </p:custDataLst>
          </p:nvPr>
        </p:nvSpPr>
        <p:spPr>
          <a:xfrm>
            <a:off x="3713480" y="5726430"/>
            <a:ext cx="925195" cy="6699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段长度？</a:t>
            </a:r>
            <a:endParaRPr lang="zh-CN" altLang="en-US"/>
          </a:p>
        </p:txBody>
      </p:sp>
      <p:sp>
        <p:nvSpPr>
          <p:cNvPr id="95" name="右箭头 94"/>
          <p:cNvSpPr/>
          <p:nvPr>
            <p:custDataLst>
              <p:tags r:id="rId41"/>
            </p:custDataLst>
          </p:nvPr>
        </p:nvSpPr>
        <p:spPr>
          <a:xfrm>
            <a:off x="3126105" y="5887085"/>
            <a:ext cx="587375" cy="34798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6" name="右箭头 95"/>
          <p:cNvSpPr/>
          <p:nvPr>
            <p:custDataLst>
              <p:tags r:id="rId42"/>
            </p:custDataLst>
          </p:nvPr>
        </p:nvSpPr>
        <p:spPr>
          <a:xfrm>
            <a:off x="4638675" y="5887720"/>
            <a:ext cx="645795" cy="34798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97" name="图片 96" descr="ok-check-check-mark-correct-png-files-93990"/>
          <p:cNvPicPr>
            <a:picLocks noChangeAspect="1"/>
          </p:cNvPicPr>
          <p:nvPr>
            <p:custDataLst>
              <p:tags r:id="rId43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2738120" y="5727065"/>
            <a:ext cx="841375" cy="6813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8" name="图片 97" descr="ok-check-check-mark-correct-png-files-93990"/>
          <p:cNvPicPr>
            <a:picLocks noChangeAspect="1"/>
          </p:cNvPicPr>
          <p:nvPr>
            <p:custDataLst>
              <p:tags r:id="rId4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4280535" y="5730875"/>
            <a:ext cx="836295" cy="6775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9" name="椭圆 98"/>
          <p:cNvSpPr/>
          <p:nvPr>
            <p:custDataLst>
              <p:tags r:id="rId45"/>
            </p:custDataLst>
          </p:nvPr>
        </p:nvSpPr>
        <p:spPr>
          <a:xfrm>
            <a:off x="5284470" y="5726430"/>
            <a:ext cx="925195" cy="6699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权限正确？</a:t>
            </a:r>
            <a:endParaRPr lang="zh-CN" altLang="en-US"/>
          </a:p>
        </p:txBody>
      </p:sp>
      <p:pic>
        <p:nvPicPr>
          <p:cNvPr id="101" name="图片 100" descr="red-40144_960_720"/>
          <p:cNvPicPr>
            <a:picLocks noChangeAspect="1"/>
          </p:cNvPicPr>
          <p:nvPr>
            <p:custDataLst>
              <p:tags r:id="rId46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5918835" y="5730875"/>
            <a:ext cx="681355" cy="6813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7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bldLvl="0" animBg="1"/>
      <p:bldP spid="62" grpId="0" bldLvl="0" animBg="1"/>
      <p:bldP spid="64" grpId="0" bldLvl="0" animBg="1"/>
      <p:bldP spid="61" grpId="0" bldLvl="0" animBg="1"/>
      <p:bldP spid="68" grpId="0" bldLvl="0" animBg="1"/>
      <p:bldP spid="81" grpId="0" bldLvl="0" animBg="1"/>
      <p:bldP spid="83" grpId="0" bldLvl="0" animBg="1"/>
      <p:bldP spid="84" grpId="0" bldLvl="0" animBg="1"/>
      <p:bldP spid="72" grpId="0" bldLvl="0" animBg="1"/>
      <p:bldP spid="73" grpId="0" bldLvl="0" animBg="1"/>
      <p:bldP spid="78" grpId="0" bldLvl="0" animBg="1"/>
      <p:bldP spid="79" grpId="0" bldLvl="0" animBg="1"/>
      <p:bldP spid="95" grpId="0" bldLvl="0" animBg="1"/>
      <p:bldP spid="94" grpId="0" bldLvl="0" animBg="1"/>
      <p:bldP spid="96" grpId="0" bldLvl="0" animBg="1"/>
      <p:bldP spid="93" grpId="0" bldLvl="0" animBg="1"/>
      <p:bldP spid="99" grpId="0" bldLvl="0" animBg="1"/>
      <p:bldP spid="90" grpId="0" bldLvl="0" animBg="1"/>
      <p:bldP spid="89" grpId="0" bldLvl="0" animBg="1"/>
      <p:bldP spid="26" grpId="0" bldLvl="0" animBg="1"/>
      <p:bldP spid="91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程序的虚拟地址布局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</a:rPr>
              <a:t>.stack	</a:t>
            </a:r>
            <a:r>
              <a:rPr lang="zh-CN" sz="2000"/>
              <a:t>分配也是已知的，而且这个段一般比较小，</a:t>
            </a:r>
            <a:r>
              <a:rPr lang="en-US" altLang="zh-CN" sz="2000"/>
              <a:t>MB</a:t>
            </a:r>
            <a:r>
              <a:rPr lang="zh-CN" altLang="en-US" sz="2000"/>
              <a:t>量级</a:t>
            </a:r>
            <a:r>
              <a:rPr lang="zh-CN" sz="2000"/>
              <a:t>。</a:t>
            </a:r>
            <a:endParaRPr lang="zh-CN" sz="2000"/>
          </a:p>
        </p:txBody>
      </p:sp>
      <p:sp>
        <p:nvSpPr>
          <p:cNvPr id="2" name="矩形 1"/>
          <p:cNvSpPr/>
          <p:nvPr/>
        </p:nvSpPr>
        <p:spPr>
          <a:xfrm>
            <a:off x="3861435" y="1268730"/>
            <a:ext cx="1930400" cy="1177290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</a:t>
            </a:r>
            <a:endParaRPr lang="en-US" altLang="zh-CN"/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3861435" y="2446020"/>
            <a:ext cx="1930400" cy="477520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</a:t>
            </a:r>
            <a:endParaRPr lang="en-US" altLang="zh-CN"/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3861435" y="3815080"/>
            <a:ext cx="1930400" cy="800100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</a:t>
            </a:r>
            <a:endParaRPr lang="en-US" altLang="zh-CN"/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3861435" y="4615180"/>
            <a:ext cx="1930400" cy="599440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.zidata/.bss</a:t>
            </a:r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3861435" y="5214620"/>
            <a:ext cx="1930400" cy="704215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.heap</a:t>
            </a:r>
            <a:endParaRPr lang="en-US" altLang="zh-CN"/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3861435" y="5918835"/>
            <a:ext cx="1930400" cy="70421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.stack</a:t>
            </a:r>
            <a:endParaRPr lang="en-US" altLang="zh-CN"/>
          </a:p>
        </p:txBody>
      </p:sp>
      <p:sp>
        <p:nvSpPr>
          <p:cNvPr id="15" name="矩形 14"/>
          <p:cNvSpPr/>
          <p:nvPr>
            <p:custDataLst>
              <p:tags r:id="rId7"/>
            </p:custDataLst>
          </p:nvPr>
        </p:nvSpPr>
        <p:spPr>
          <a:xfrm>
            <a:off x="1931035" y="1268730"/>
            <a:ext cx="1930400" cy="1177290"/>
          </a:xfrm>
          <a:prstGeom prst="rect">
            <a:avLst/>
          </a:prstGeom>
          <a:solidFill>
            <a:srgbClr val="D02F35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代码段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Code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>
            <p:custDataLst>
              <p:tags r:id="rId8"/>
            </p:custDataLst>
          </p:nvPr>
        </p:nvSpPr>
        <p:spPr>
          <a:xfrm>
            <a:off x="1931035" y="2446655"/>
            <a:ext cx="1930400" cy="2767965"/>
          </a:xfrm>
          <a:prstGeom prst="rect">
            <a:avLst/>
          </a:prstGeom>
          <a:solidFill>
            <a:schemeClr val="accent5">
              <a:alpha val="50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数据段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Data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矩形 27"/>
          <p:cNvSpPr/>
          <p:nvPr>
            <p:custDataLst>
              <p:tags r:id="rId9"/>
            </p:custDataLst>
          </p:nvPr>
        </p:nvSpPr>
        <p:spPr>
          <a:xfrm>
            <a:off x="1931035" y="5214620"/>
            <a:ext cx="1930400" cy="1408430"/>
          </a:xfrm>
          <a:prstGeom prst="rect">
            <a:avLst/>
          </a:prstGeom>
          <a:solidFill>
            <a:schemeClr val="accent6">
              <a:alpha val="75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  <a:sym typeface="+mn-ea"/>
              </a:rPr>
              <a:t>堆段与栈段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Heap/Stack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矩形 61"/>
          <p:cNvSpPr/>
          <p:nvPr>
            <p:custDataLst>
              <p:tags r:id="rId10"/>
            </p:custDataLst>
          </p:nvPr>
        </p:nvSpPr>
        <p:spPr>
          <a:xfrm>
            <a:off x="5791835" y="1268730"/>
            <a:ext cx="1930400" cy="1655445"/>
          </a:xfrm>
          <a:prstGeom prst="rect">
            <a:avLst/>
          </a:prstGeom>
          <a:solidFill>
            <a:schemeClr val="accent2">
              <a:alpha val="75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0x08000000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只读段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0x083FFFFF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3" name="矩形 62"/>
          <p:cNvSpPr/>
          <p:nvPr>
            <p:custDataLst>
              <p:tags r:id="rId11"/>
            </p:custDataLst>
          </p:nvPr>
        </p:nvSpPr>
        <p:spPr>
          <a:xfrm>
            <a:off x="5791835" y="3815080"/>
            <a:ext cx="1930400" cy="2808605"/>
          </a:xfrm>
          <a:prstGeom prst="rect">
            <a:avLst/>
          </a:prstGeom>
          <a:solidFill>
            <a:srgbClr val="7030A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0x20000000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读写段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0x207FFFFF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>
            <p:custDataLst>
              <p:tags r:id="rId12"/>
            </p:custDataLst>
          </p:nvPr>
        </p:nvSpPr>
        <p:spPr>
          <a:xfrm>
            <a:off x="334010" y="1269365"/>
            <a:ext cx="1597025" cy="535495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逻辑布局（Logical View）设计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6" name="矩形 65"/>
          <p:cNvSpPr/>
          <p:nvPr>
            <p:custDataLst>
              <p:tags r:id="rId13"/>
            </p:custDataLst>
          </p:nvPr>
        </p:nvSpPr>
        <p:spPr>
          <a:xfrm>
            <a:off x="7722235" y="1269365"/>
            <a:ext cx="1732280" cy="535495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运行时布局（</a:t>
            </a:r>
            <a:r>
              <a:rPr lang="en-US" altLang="zh-CN">
                <a:solidFill>
                  <a:schemeClr val="tx1"/>
                </a:solidFill>
              </a:rPr>
              <a:t>Runtime </a:t>
            </a:r>
            <a:r>
              <a:rPr lang="zh-CN" altLang="en-US">
                <a:solidFill>
                  <a:schemeClr val="tx1"/>
                </a:solidFill>
              </a:rPr>
              <a:t>View）实现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椭圆 24"/>
          <p:cNvSpPr/>
          <p:nvPr>
            <p:custDataLst>
              <p:tags r:id="rId14"/>
            </p:custDataLst>
          </p:nvPr>
        </p:nvSpPr>
        <p:spPr>
          <a:xfrm>
            <a:off x="3861435" y="5918835"/>
            <a:ext cx="1930400" cy="703580"/>
          </a:xfrm>
          <a:prstGeom prst="ellipse">
            <a:avLst/>
          </a:prstGeom>
          <a:noFill/>
          <a:ln w="635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5"/>
    </p:custData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段表的查询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段表的存放位置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altLang="en-US" sz="2000"/>
              <a:t>段表</a:t>
            </a:r>
            <a:r>
              <a:rPr lang="zh-CN" altLang="en-US" sz="2000">
                <a:solidFill>
                  <a:srgbClr val="9C0B15"/>
                </a:solidFill>
              </a:rPr>
              <a:t>有一定体积</a:t>
            </a:r>
            <a:r>
              <a:rPr lang="zh-CN" altLang="en-US" sz="2000"/>
              <a:t>。它放在哪里比较好呢？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CPU专用寄存器</a:t>
            </a:r>
            <a:r>
              <a:rPr lang="en-US" altLang="zh-CN" sz="2000"/>
              <a:t>		</a:t>
            </a:r>
            <a:r>
              <a:rPr lang="zh-CN" altLang="en-US" sz="2000"/>
              <a:t>部分</a:t>
            </a:r>
            <a:r>
              <a:rPr lang="en-US" altLang="zh-CN" sz="2000"/>
              <a:t>CPU</a:t>
            </a:r>
            <a:r>
              <a:rPr lang="zh-CN" altLang="en-US" sz="2000"/>
              <a:t>提供一组</a:t>
            </a:r>
            <a:r>
              <a:rPr lang="zh-CN" altLang="en-US" sz="2000">
                <a:solidFill>
                  <a:srgbClr val="9C0B15"/>
                </a:solidFill>
              </a:rPr>
              <a:t>寄存器</a:t>
            </a:r>
            <a:r>
              <a:rPr lang="zh-CN" altLang="en-US" sz="2000"/>
              <a:t>来存放段表。</a:t>
            </a:r>
            <a:r>
              <a:rPr lang="zh-CN" altLang="en-US" sz="2000">
                <a:sym typeface="+mn-ea"/>
              </a:rPr>
              <a:t>在进程切换时，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需要从</a:t>
            </a:r>
            <a:r>
              <a:rPr lang="en-US" altLang="zh-CN" sz="2000">
                <a:sym typeface="+mn-ea"/>
              </a:rPr>
              <a:t>PCB</a:t>
            </a:r>
            <a:r>
              <a:rPr lang="zh-CN" altLang="en-US" sz="2000">
                <a:sym typeface="+mn-ea"/>
              </a:rPr>
              <a:t>中取出新进程的段表，然后将其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拷贝到这些			寄存器中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这种设计一般见于功能简单的微控制器。很多内存保护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单元（带或不带地址翻译功能）都是这样设计的：它们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包括</a:t>
            </a:r>
            <a:r>
              <a:rPr lang="zh-CN" altLang="en-US" sz="2000">
                <a:solidFill>
                  <a:srgbClr val="9C0B15"/>
                </a:solidFill>
              </a:rPr>
              <a:t>一系列寄存器组</a:t>
            </a:r>
            <a:r>
              <a:rPr lang="zh-CN" altLang="en-US" sz="2000"/>
              <a:t>，每组对应一个段（或者区间）。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在这种设计下，每次内存访问时，</a:t>
            </a:r>
            <a:r>
              <a:rPr lang="en-US" altLang="zh-CN" sz="2000"/>
              <a:t>CPU</a:t>
            </a:r>
            <a:r>
              <a:rPr lang="zh-CN" altLang="en-US" sz="2000"/>
              <a:t>直接查询段表，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进行地址翻译和权限检查。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	</a:t>
            </a:r>
            <a:r>
              <a:rPr lang="zh-CN" altLang="en-US" sz="2000"/>
              <a:t>这样设计有什么优点和缺点？</a:t>
            </a:r>
            <a:endParaRPr lang="zh-CN" altLang="en-US" sz="2000"/>
          </a:p>
        </p:txBody>
      </p:sp>
      <p:sp>
        <p:nvSpPr>
          <p:cNvPr id="25" name="圆角矩形 24"/>
          <p:cNvSpPr/>
          <p:nvPr>
            <p:custDataLst>
              <p:tags r:id="rId2"/>
            </p:custDataLst>
          </p:nvPr>
        </p:nvSpPr>
        <p:spPr>
          <a:xfrm>
            <a:off x="5539105" y="4635500"/>
            <a:ext cx="1694180" cy="4876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访存虚拟地址</a:t>
            </a:r>
            <a:endParaRPr lang="zh-CN" altLang="en-US"/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>
            <a:off x="5539105" y="5663565"/>
            <a:ext cx="1694180" cy="4876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段描述符</a:t>
            </a:r>
            <a:endParaRPr lang="zh-CN" altLang="en-US"/>
          </a:p>
        </p:txBody>
      </p:sp>
      <p:sp>
        <p:nvSpPr>
          <p:cNvPr id="7" name="圆角矩形 6"/>
          <p:cNvSpPr/>
          <p:nvPr>
            <p:custDataLst>
              <p:tags r:id="rId4"/>
            </p:custDataLst>
          </p:nvPr>
        </p:nvSpPr>
        <p:spPr>
          <a:xfrm>
            <a:off x="7746365" y="5175885"/>
            <a:ext cx="1732915" cy="4876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访存物理地址</a:t>
            </a:r>
            <a:endParaRPr lang="zh-CN" altLang="en-US"/>
          </a:p>
        </p:txBody>
      </p:sp>
      <p:sp>
        <p:nvSpPr>
          <p:cNvPr id="77" name="加号 76"/>
          <p:cNvSpPr/>
          <p:nvPr>
            <p:custDataLst>
              <p:tags r:id="rId5"/>
            </p:custDataLst>
          </p:nvPr>
        </p:nvSpPr>
        <p:spPr>
          <a:xfrm>
            <a:off x="6157595" y="5175885"/>
            <a:ext cx="457200" cy="457200"/>
          </a:xfrm>
          <a:prstGeom prst="mathPlu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8" name="直接箭头连接符 27"/>
          <p:cNvCxnSpPr/>
          <p:nvPr>
            <p:custDataLst>
              <p:tags r:id="rId6"/>
            </p:custDataLst>
          </p:nvPr>
        </p:nvCxnSpPr>
        <p:spPr>
          <a:xfrm>
            <a:off x="7233285" y="5419725"/>
            <a:ext cx="513080" cy="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326390" y="4566920"/>
            <a:ext cx="2468245" cy="1584325"/>
            <a:chOff x="2158" y="7192"/>
            <a:chExt cx="2160" cy="2495"/>
          </a:xfrm>
        </p:grpSpPr>
        <p:sp>
          <p:nvSpPr>
            <p:cNvPr id="5" name="圆角矩形 4"/>
            <p:cNvSpPr/>
            <p:nvPr>
              <p:custDataLst>
                <p:tags r:id="rId7"/>
              </p:custDataLst>
            </p:nvPr>
          </p:nvSpPr>
          <p:spPr>
            <a:xfrm>
              <a:off x="2158" y="7192"/>
              <a:ext cx="2160" cy="2495"/>
            </a:xfrm>
            <a:prstGeom prst="roundRect">
              <a:avLst/>
            </a:prstGeom>
            <a:solidFill>
              <a:srgbClr val="D02F35">
                <a:alpha val="25000"/>
              </a:srgbClr>
            </a:solidFill>
            <a:ln w="28575" cmpd="sng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4" name="圆角矩形 3"/>
            <p:cNvSpPr/>
            <p:nvPr>
              <p:custDataLst>
                <p:tags r:id="rId8"/>
              </p:custDataLst>
            </p:nvPr>
          </p:nvSpPr>
          <p:spPr>
            <a:xfrm>
              <a:off x="2402" y="7795"/>
              <a:ext cx="1644" cy="768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其它部件</a:t>
              </a:r>
              <a:endParaRPr lang="zh-CN" altLang="en-US"/>
            </a:p>
          </p:txBody>
        </p:sp>
        <p:sp>
          <p:nvSpPr>
            <p:cNvPr id="8" name="圆角矩形 7"/>
            <p:cNvSpPr/>
            <p:nvPr>
              <p:custDataLst>
                <p:tags r:id="rId9"/>
              </p:custDataLst>
            </p:nvPr>
          </p:nvSpPr>
          <p:spPr>
            <a:xfrm>
              <a:off x="2402" y="8811"/>
              <a:ext cx="1644" cy="768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段表寄存器组</a:t>
              </a:r>
              <a:endParaRPr lang="zh-CN" altLang="en-US"/>
            </a:p>
          </p:txBody>
        </p:sp>
        <p:sp>
          <p:nvSpPr>
            <p:cNvPr id="9" name="文本框 8"/>
            <p:cNvSpPr txBox="1"/>
            <p:nvPr>
              <p:custDataLst>
                <p:tags r:id="rId10"/>
              </p:custDataLst>
            </p:nvPr>
          </p:nvSpPr>
          <p:spPr>
            <a:xfrm>
              <a:off x="2402" y="7215"/>
              <a:ext cx="174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/>
                <a:t>微处理器</a:t>
              </a:r>
              <a:endParaRPr lang="zh-CN" altLang="en-US"/>
            </a:p>
          </p:txBody>
        </p:sp>
      </p:grpSp>
      <p:sp>
        <p:nvSpPr>
          <p:cNvPr id="26" name="圆角矩形 25"/>
          <p:cNvSpPr/>
          <p:nvPr>
            <p:custDataLst>
              <p:tags r:id="rId11"/>
            </p:custDataLst>
          </p:nvPr>
        </p:nvSpPr>
        <p:spPr>
          <a:xfrm>
            <a:off x="3159760" y="4581525"/>
            <a:ext cx="16941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</a:t>
            </a:r>
            <a:r>
              <a:rPr lang="en-US" altLang="zh-CN"/>
              <a:t>1</a:t>
            </a:r>
            <a:r>
              <a:rPr lang="zh-CN" altLang="en-US"/>
              <a:t>描述符</a:t>
            </a:r>
            <a:endParaRPr lang="zh-CN" altLang="en-US"/>
          </a:p>
        </p:txBody>
      </p:sp>
      <p:sp>
        <p:nvSpPr>
          <p:cNvPr id="60" name="圆角矩形 59"/>
          <p:cNvSpPr/>
          <p:nvPr>
            <p:custDataLst>
              <p:tags r:id="rId12"/>
            </p:custDataLst>
          </p:nvPr>
        </p:nvSpPr>
        <p:spPr>
          <a:xfrm>
            <a:off x="3159760" y="4999990"/>
            <a:ext cx="16941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</a:t>
            </a:r>
            <a:r>
              <a:rPr lang="en-US" altLang="zh-CN"/>
              <a:t>2</a:t>
            </a:r>
            <a:r>
              <a:rPr lang="zh-CN" altLang="en-US">
                <a:sym typeface="+mn-ea"/>
              </a:rPr>
              <a:t>描述符</a:t>
            </a:r>
            <a:endParaRPr lang="zh-CN" altLang="en-US"/>
          </a:p>
        </p:txBody>
      </p:sp>
      <p:sp>
        <p:nvSpPr>
          <p:cNvPr id="62" name="圆角矩形 61"/>
          <p:cNvSpPr/>
          <p:nvPr>
            <p:custDataLst>
              <p:tags r:id="rId13"/>
            </p:custDataLst>
          </p:nvPr>
        </p:nvSpPr>
        <p:spPr>
          <a:xfrm>
            <a:off x="3159760" y="5859780"/>
            <a:ext cx="16941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</a:t>
            </a:r>
            <a:r>
              <a:rPr lang="en-US" altLang="zh-CN"/>
              <a:t>n</a:t>
            </a:r>
            <a:r>
              <a:rPr lang="zh-CN" altLang="en-US">
                <a:sym typeface="+mn-ea"/>
              </a:rPr>
              <a:t>描述符</a:t>
            </a:r>
            <a:endParaRPr lang="zh-CN" altLang="en-US"/>
          </a:p>
        </p:txBody>
      </p:sp>
      <p:cxnSp>
        <p:nvCxnSpPr>
          <p:cNvPr id="63" name="直接连接符 62"/>
          <p:cNvCxnSpPr/>
          <p:nvPr>
            <p:custDataLst>
              <p:tags r:id="rId14"/>
            </p:custDataLst>
          </p:nvPr>
        </p:nvCxnSpPr>
        <p:spPr>
          <a:xfrm flipV="1">
            <a:off x="2466975" y="4588510"/>
            <a:ext cx="695960" cy="1010285"/>
          </a:xfrm>
          <a:prstGeom prst="line">
            <a:avLst/>
          </a:prstGeom>
          <a:ln w="28575" cmpd="sng">
            <a:solidFill>
              <a:srgbClr val="9C0B1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>
            <p:custDataLst>
              <p:tags r:id="rId15"/>
            </p:custDataLst>
          </p:nvPr>
        </p:nvCxnSpPr>
        <p:spPr>
          <a:xfrm>
            <a:off x="2456815" y="6078855"/>
            <a:ext cx="706120" cy="49530"/>
          </a:xfrm>
          <a:prstGeom prst="line">
            <a:avLst/>
          </a:prstGeom>
          <a:ln w="28575" cmpd="sng">
            <a:solidFill>
              <a:srgbClr val="9C0B1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>
            <p:custDataLst>
              <p:tags r:id="rId16"/>
            </p:custDataLst>
          </p:nvPr>
        </p:nvSpPr>
        <p:spPr>
          <a:xfrm>
            <a:off x="3162935" y="5419725"/>
            <a:ext cx="16910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... ...</a:t>
            </a:r>
            <a:endParaRPr lang="en-US" altLang="zh-CN"/>
          </a:p>
        </p:txBody>
      </p:sp>
    </p:spTree>
    <p:custDataLst>
      <p:tags r:id="rId17"/>
    </p:custData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段表的查询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优点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altLang="en-US" sz="2000"/>
              <a:t>段的描述是存放在</a:t>
            </a:r>
            <a:r>
              <a:rPr lang="en-US" altLang="zh-CN" sz="2000"/>
              <a:t>CPU</a:t>
            </a:r>
            <a:r>
              <a:rPr lang="zh-CN" altLang="en-US" sz="2000"/>
              <a:t>寄存器中的。</a:t>
            </a:r>
            <a:r>
              <a:rPr lang="en-US" altLang="zh-CN" sz="2000"/>
              <a:t>CPU</a:t>
            </a:r>
            <a:r>
              <a:rPr lang="zh-CN" altLang="en-US" sz="2000"/>
              <a:t>在生成物理地址时只要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查询这些</a:t>
            </a:r>
            <a:r>
              <a:rPr lang="zh-CN" altLang="en-US" sz="2000">
                <a:solidFill>
                  <a:srgbClr val="9C0B15"/>
                </a:solidFill>
              </a:rPr>
              <a:t>内部寄存器</a:t>
            </a:r>
            <a:r>
              <a:rPr lang="zh-CN" altLang="en-US" sz="2000"/>
              <a:t>就可以了，</a:t>
            </a:r>
            <a:r>
              <a:rPr lang="zh-CN" altLang="en-US" sz="2000">
                <a:solidFill>
                  <a:srgbClr val="9C0B15"/>
                </a:solidFill>
              </a:rPr>
              <a:t>无需额外访存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缺点</a:t>
            </a:r>
            <a:r>
              <a:rPr lang="en-US" altLang="zh-CN" sz="2000"/>
              <a:t>		</a:t>
            </a:r>
            <a:r>
              <a:rPr lang="zh-CN" altLang="en-US" sz="2000">
                <a:solidFill>
                  <a:srgbClr val="9C0B15"/>
                </a:solidFill>
              </a:rPr>
              <a:t>无法直接支持比CPU的段寄存器组数量还多的段</a:t>
            </a:r>
            <a:r>
              <a:rPr lang="zh-CN" altLang="en-US" sz="2000"/>
              <a:t>，因为段寄存器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的数量是在设计</a:t>
            </a:r>
            <a:r>
              <a:rPr lang="en-US" altLang="zh-CN" sz="2000"/>
              <a:t>CPU</a:t>
            </a:r>
            <a:r>
              <a:rPr lang="zh-CN" altLang="en-US" sz="2000"/>
              <a:t>时就决定了的。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解决方案</a:t>
            </a:r>
            <a:r>
              <a:rPr lang="en-US" altLang="zh-CN" sz="2000"/>
              <a:t>	</a:t>
            </a:r>
            <a:r>
              <a:rPr lang="zh-CN" altLang="en-US" sz="2000"/>
              <a:t>将段表存储在</a:t>
            </a:r>
            <a:r>
              <a:rPr lang="zh-CN" altLang="en-US" sz="2000">
                <a:solidFill>
                  <a:srgbClr val="9C0B15"/>
                </a:solidFill>
              </a:rPr>
              <a:t>内存中</a:t>
            </a:r>
            <a:r>
              <a:rPr lang="zh-CN" altLang="en-US" sz="2000"/>
              <a:t>。每次内存访问，需要先</a:t>
            </a:r>
            <a:r>
              <a:rPr lang="zh-CN" altLang="en-US" sz="2000">
                <a:solidFill>
                  <a:srgbClr val="9C0B15"/>
                </a:solidFill>
              </a:rPr>
              <a:t>查询在内存中放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置的段表</a:t>
            </a:r>
            <a:r>
              <a:rPr lang="zh-CN" altLang="en-US" sz="2000"/>
              <a:t>，然后再根据该表项的内容</a:t>
            </a:r>
            <a:r>
              <a:rPr lang="zh-CN" altLang="en-US" sz="2000">
                <a:solidFill>
                  <a:srgbClr val="9C0B15"/>
                </a:solidFill>
              </a:rPr>
              <a:t>计算真实的物理地址</a:t>
            </a:r>
            <a:r>
              <a:rPr lang="zh-CN" altLang="en-US" sz="2000"/>
              <a:t>。</a:t>
            </a:r>
            <a:r>
              <a:rPr lang="en-US" altLang="zh-CN" sz="2000"/>
              <a:t>CPU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只提供寄存器来</a:t>
            </a:r>
            <a:r>
              <a:rPr lang="zh-CN" altLang="en-US" sz="2000">
                <a:solidFill>
                  <a:srgbClr val="9C0B15"/>
                </a:solidFill>
              </a:rPr>
              <a:t>指向段表在内存中的物理地址</a:t>
            </a:r>
            <a:r>
              <a:rPr lang="zh-CN" altLang="en-US" sz="2000"/>
              <a:t>。</a:t>
            </a:r>
            <a:endParaRPr lang="zh-CN" altLang="en-US" sz="2000"/>
          </a:p>
        </p:txBody>
      </p:sp>
      <p:sp>
        <p:nvSpPr>
          <p:cNvPr id="2" name="圆角矩形 1"/>
          <p:cNvSpPr/>
          <p:nvPr>
            <p:custDataLst>
              <p:tags r:id="rId2"/>
            </p:custDataLst>
          </p:nvPr>
        </p:nvSpPr>
        <p:spPr>
          <a:xfrm>
            <a:off x="5470525" y="3900805"/>
            <a:ext cx="1694180" cy="4876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访存虚拟地址</a:t>
            </a:r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3"/>
            </p:custDataLst>
          </p:nvPr>
        </p:nvSpPr>
        <p:spPr>
          <a:xfrm>
            <a:off x="5470525" y="5988050"/>
            <a:ext cx="1694180" cy="4876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段表物理地址</a:t>
            </a:r>
            <a:endParaRPr lang="zh-CN" altLang="en-US"/>
          </a:p>
        </p:txBody>
      </p:sp>
      <p:sp>
        <p:nvSpPr>
          <p:cNvPr id="5" name="圆角矩形 4"/>
          <p:cNvSpPr/>
          <p:nvPr>
            <p:custDataLst>
              <p:tags r:id="rId4"/>
            </p:custDataLst>
          </p:nvPr>
        </p:nvSpPr>
        <p:spPr>
          <a:xfrm>
            <a:off x="7864475" y="4441190"/>
            <a:ext cx="1732915" cy="4876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访存物理地址</a:t>
            </a:r>
            <a:endParaRPr lang="zh-CN" altLang="en-US"/>
          </a:p>
        </p:txBody>
      </p:sp>
      <p:sp>
        <p:nvSpPr>
          <p:cNvPr id="8" name="加号 7"/>
          <p:cNvSpPr/>
          <p:nvPr>
            <p:custDataLst>
              <p:tags r:id="rId5"/>
            </p:custDataLst>
          </p:nvPr>
        </p:nvSpPr>
        <p:spPr>
          <a:xfrm>
            <a:off x="6089015" y="4441190"/>
            <a:ext cx="457200" cy="457200"/>
          </a:xfrm>
          <a:prstGeom prst="mathPlu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6"/>
            </p:custDataLst>
          </p:nvPr>
        </p:nvCxnSpPr>
        <p:spPr>
          <a:xfrm>
            <a:off x="7164705" y="4685030"/>
            <a:ext cx="513080" cy="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326390" y="3744595"/>
            <a:ext cx="2468245" cy="1584325"/>
            <a:chOff x="2158" y="7192"/>
            <a:chExt cx="2160" cy="2495"/>
          </a:xfrm>
        </p:grpSpPr>
        <p:sp>
          <p:nvSpPr>
            <p:cNvPr id="17" name="圆角矩形 16"/>
            <p:cNvSpPr/>
            <p:nvPr>
              <p:custDataLst>
                <p:tags r:id="rId7"/>
              </p:custDataLst>
            </p:nvPr>
          </p:nvSpPr>
          <p:spPr>
            <a:xfrm>
              <a:off x="2158" y="7192"/>
              <a:ext cx="2160" cy="2495"/>
            </a:xfrm>
            <a:prstGeom prst="roundRect">
              <a:avLst/>
            </a:prstGeom>
            <a:solidFill>
              <a:srgbClr val="D02F35">
                <a:alpha val="25000"/>
              </a:srgbClr>
            </a:solidFill>
            <a:ln w="28575" cmpd="sng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6" name="圆角矩形 25"/>
            <p:cNvSpPr/>
            <p:nvPr>
              <p:custDataLst>
                <p:tags r:id="rId8"/>
              </p:custDataLst>
            </p:nvPr>
          </p:nvSpPr>
          <p:spPr>
            <a:xfrm>
              <a:off x="2402" y="7795"/>
              <a:ext cx="1644" cy="768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其它部件</a:t>
              </a:r>
              <a:endParaRPr lang="zh-CN" altLang="en-US"/>
            </a:p>
          </p:txBody>
        </p:sp>
        <p:sp>
          <p:nvSpPr>
            <p:cNvPr id="60" name="圆角矩形 59"/>
            <p:cNvSpPr/>
            <p:nvPr>
              <p:custDataLst>
                <p:tags r:id="rId9"/>
              </p:custDataLst>
            </p:nvPr>
          </p:nvSpPr>
          <p:spPr>
            <a:xfrm>
              <a:off x="2402" y="8811"/>
              <a:ext cx="1644" cy="768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段表物理地址</a:t>
              </a:r>
              <a:endParaRPr lang="zh-CN" altLang="en-US"/>
            </a:p>
          </p:txBody>
        </p:sp>
        <p:sp>
          <p:nvSpPr>
            <p:cNvPr id="61" name="文本框 60"/>
            <p:cNvSpPr txBox="1"/>
            <p:nvPr>
              <p:custDataLst>
                <p:tags r:id="rId10"/>
              </p:custDataLst>
            </p:nvPr>
          </p:nvSpPr>
          <p:spPr>
            <a:xfrm>
              <a:off x="2402" y="7215"/>
              <a:ext cx="174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/>
                <a:t>微处理器</a:t>
              </a:r>
              <a:endParaRPr lang="zh-CN" altLang="en-US"/>
            </a:p>
          </p:txBody>
        </p:sp>
      </p:grpSp>
      <p:sp>
        <p:nvSpPr>
          <p:cNvPr id="62" name="圆角矩形 61"/>
          <p:cNvSpPr/>
          <p:nvPr>
            <p:custDataLst>
              <p:tags r:id="rId11"/>
            </p:custDataLst>
          </p:nvPr>
        </p:nvSpPr>
        <p:spPr>
          <a:xfrm>
            <a:off x="3162935" y="4841240"/>
            <a:ext cx="16941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</a:t>
            </a:r>
            <a:r>
              <a:rPr lang="en-US" altLang="zh-CN"/>
              <a:t>1</a:t>
            </a:r>
            <a:r>
              <a:rPr lang="zh-CN" altLang="en-US"/>
              <a:t>表项</a:t>
            </a:r>
            <a:endParaRPr lang="zh-CN" altLang="en-US"/>
          </a:p>
        </p:txBody>
      </p:sp>
      <p:sp>
        <p:nvSpPr>
          <p:cNvPr id="63" name="圆角矩形 62"/>
          <p:cNvSpPr/>
          <p:nvPr>
            <p:custDataLst>
              <p:tags r:id="rId12"/>
            </p:custDataLst>
          </p:nvPr>
        </p:nvSpPr>
        <p:spPr>
          <a:xfrm>
            <a:off x="3162935" y="5259705"/>
            <a:ext cx="16941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</a:t>
            </a:r>
            <a:r>
              <a:rPr lang="en-US" altLang="zh-CN"/>
              <a:t>1</a:t>
            </a:r>
            <a:r>
              <a:rPr lang="zh-CN" altLang="en-US"/>
              <a:t>表项</a:t>
            </a:r>
            <a:endParaRPr lang="zh-CN" altLang="en-US"/>
          </a:p>
        </p:txBody>
      </p:sp>
      <p:sp>
        <p:nvSpPr>
          <p:cNvPr id="64" name="圆角矩形 63"/>
          <p:cNvSpPr/>
          <p:nvPr>
            <p:custDataLst>
              <p:tags r:id="rId13"/>
            </p:custDataLst>
          </p:nvPr>
        </p:nvSpPr>
        <p:spPr>
          <a:xfrm>
            <a:off x="3162935" y="6119495"/>
            <a:ext cx="16941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</a:t>
            </a:r>
            <a:r>
              <a:rPr lang="en-US" altLang="zh-CN"/>
              <a:t>n</a:t>
            </a:r>
            <a:r>
              <a:rPr lang="zh-CN" altLang="en-US"/>
              <a:t>表项</a:t>
            </a:r>
            <a:endParaRPr lang="zh-CN" altLang="en-US"/>
          </a:p>
        </p:txBody>
      </p:sp>
      <p:cxnSp>
        <p:nvCxnSpPr>
          <p:cNvPr id="65" name="直接连接符 64"/>
          <p:cNvCxnSpPr/>
          <p:nvPr>
            <p:custDataLst>
              <p:tags r:id="rId14"/>
            </p:custDataLst>
          </p:nvPr>
        </p:nvCxnSpPr>
        <p:spPr>
          <a:xfrm flipV="1">
            <a:off x="2470150" y="4848225"/>
            <a:ext cx="695960" cy="1010285"/>
          </a:xfrm>
          <a:prstGeom prst="line">
            <a:avLst/>
          </a:prstGeom>
          <a:ln w="28575" cmpd="sng">
            <a:solidFill>
              <a:srgbClr val="9C0B1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>
            <p:custDataLst>
              <p:tags r:id="rId15"/>
            </p:custDataLst>
          </p:nvPr>
        </p:nvCxnSpPr>
        <p:spPr>
          <a:xfrm>
            <a:off x="2459990" y="6338570"/>
            <a:ext cx="706120" cy="49530"/>
          </a:xfrm>
          <a:prstGeom prst="line">
            <a:avLst/>
          </a:prstGeom>
          <a:ln w="28575" cmpd="sng">
            <a:solidFill>
              <a:srgbClr val="9C0B1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/>
          <p:cNvSpPr txBox="1"/>
          <p:nvPr>
            <p:custDataLst>
              <p:tags r:id="rId16"/>
            </p:custDataLst>
          </p:nvPr>
        </p:nvSpPr>
        <p:spPr>
          <a:xfrm>
            <a:off x="3166110" y="5679440"/>
            <a:ext cx="16910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... ...</a:t>
            </a:r>
            <a:endParaRPr lang="en-US" altLang="zh-CN"/>
          </a:p>
        </p:txBody>
      </p:sp>
      <p:cxnSp>
        <p:nvCxnSpPr>
          <p:cNvPr id="68" name="直接箭头连接符 67"/>
          <p:cNvCxnSpPr>
            <a:endCxn id="71" idx="0"/>
          </p:cNvCxnSpPr>
          <p:nvPr>
            <p:custDataLst>
              <p:tags r:id="rId17"/>
            </p:custDataLst>
          </p:nvPr>
        </p:nvCxnSpPr>
        <p:spPr>
          <a:xfrm flipH="1">
            <a:off x="1545590" y="5196840"/>
            <a:ext cx="1905" cy="65659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组合 68"/>
          <p:cNvGrpSpPr/>
          <p:nvPr/>
        </p:nvGrpSpPr>
        <p:grpSpPr>
          <a:xfrm>
            <a:off x="326390" y="5741035"/>
            <a:ext cx="2468245" cy="956310"/>
            <a:chOff x="2158" y="7192"/>
            <a:chExt cx="2160" cy="1506"/>
          </a:xfrm>
        </p:grpSpPr>
        <p:sp>
          <p:nvSpPr>
            <p:cNvPr id="70" name="圆角矩形 69"/>
            <p:cNvSpPr/>
            <p:nvPr>
              <p:custDataLst>
                <p:tags r:id="rId18"/>
              </p:custDataLst>
            </p:nvPr>
          </p:nvSpPr>
          <p:spPr>
            <a:xfrm>
              <a:off x="2158" y="7192"/>
              <a:ext cx="2160" cy="1506"/>
            </a:xfrm>
            <a:prstGeom prst="roundRect">
              <a:avLst/>
            </a:prstGeom>
            <a:solidFill>
              <a:srgbClr val="D02F35">
                <a:alpha val="25000"/>
              </a:srgbClr>
            </a:solidFill>
            <a:ln w="28575" cmpd="sng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71" name="圆角矩形 70"/>
            <p:cNvSpPr/>
            <p:nvPr>
              <p:custDataLst>
                <p:tags r:id="rId19"/>
              </p:custDataLst>
            </p:nvPr>
          </p:nvSpPr>
          <p:spPr>
            <a:xfrm>
              <a:off x="2403" y="7369"/>
              <a:ext cx="1644" cy="768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段表</a:t>
              </a:r>
              <a:endParaRPr lang="zh-CN" altLang="en-US"/>
            </a:p>
          </p:txBody>
        </p:sp>
        <p:sp>
          <p:nvSpPr>
            <p:cNvPr id="73" name="文本框 72"/>
            <p:cNvSpPr txBox="1"/>
            <p:nvPr>
              <p:custDataLst>
                <p:tags r:id="rId20"/>
              </p:custDataLst>
            </p:nvPr>
          </p:nvSpPr>
          <p:spPr>
            <a:xfrm>
              <a:off x="2402" y="8118"/>
              <a:ext cx="164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/>
                <a:t>内存</a:t>
              </a:r>
              <a:endParaRPr lang="zh-CN" altLang="en-US"/>
            </a:p>
          </p:txBody>
        </p:sp>
      </p:grpSp>
      <p:sp>
        <p:nvSpPr>
          <p:cNvPr id="74" name="圆角矩形 73"/>
          <p:cNvSpPr/>
          <p:nvPr>
            <p:custDataLst>
              <p:tags r:id="rId21"/>
            </p:custDataLst>
          </p:nvPr>
        </p:nvSpPr>
        <p:spPr>
          <a:xfrm>
            <a:off x="5470525" y="5016500"/>
            <a:ext cx="1694180" cy="4876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段描述符</a:t>
            </a:r>
            <a:endParaRPr lang="zh-CN" altLang="en-US"/>
          </a:p>
        </p:txBody>
      </p:sp>
      <p:cxnSp>
        <p:nvCxnSpPr>
          <p:cNvPr id="75" name="直接箭头连接符 74"/>
          <p:cNvCxnSpPr>
            <a:stCxn id="4" idx="0"/>
            <a:endCxn id="74" idx="2"/>
          </p:cNvCxnSpPr>
          <p:nvPr>
            <p:custDataLst>
              <p:tags r:id="rId22"/>
            </p:custDataLst>
          </p:nvPr>
        </p:nvCxnSpPr>
        <p:spPr>
          <a:xfrm flipV="1">
            <a:off x="6317615" y="5504180"/>
            <a:ext cx="0" cy="48387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3"/>
    </p:custData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段表的查询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优点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sz="2000"/>
              <a:t>能支持</a:t>
            </a:r>
            <a:r>
              <a:rPr lang="zh-CN" altLang="en-US" sz="2000">
                <a:solidFill>
                  <a:srgbClr val="9C0B15"/>
                </a:solidFill>
              </a:rPr>
              <a:t>无限数目的段</a:t>
            </a:r>
            <a:r>
              <a:rPr lang="zh-CN" altLang="en-US" sz="2000"/>
              <a:t>。段表放在内存中，大小是几乎无限的。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缺点</a:t>
            </a:r>
            <a:r>
              <a:rPr lang="en-US" altLang="zh-CN" sz="2000"/>
              <a:t>		</a:t>
            </a:r>
            <a:r>
              <a:rPr lang="zh-CN" altLang="en-US" sz="2000"/>
              <a:t>每次访存都</a:t>
            </a:r>
            <a:r>
              <a:rPr lang="zh-CN" altLang="en-US" sz="2000">
                <a:solidFill>
                  <a:srgbClr val="9C0B15"/>
                </a:solidFill>
              </a:rPr>
              <a:t>膨胀成两次</a:t>
            </a:r>
            <a:r>
              <a:rPr lang="zh-CN" altLang="en-US" sz="2000"/>
              <a:t>：首先访问</a:t>
            </a:r>
            <a:r>
              <a:rPr lang="zh-CN" altLang="en-US" sz="2000">
                <a:solidFill>
                  <a:srgbClr val="9C0B15"/>
                </a:solidFill>
              </a:rPr>
              <a:t>段表</a:t>
            </a:r>
            <a:r>
              <a:rPr lang="zh-CN" altLang="en-US" sz="2000"/>
              <a:t>，然后再访问内存本身。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现代</a:t>
            </a:r>
            <a:r>
              <a:rPr lang="en-US" altLang="zh-CN" sz="2000"/>
              <a:t>CPU</a:t>
            </a:r>
            <a:r>
              <a:rPr lang="zh-CN" altLang="en-US" sz="2000"/>
              <a:t>的访存延迟都很高，这势必造成严重的性能损失，尤其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是当</a:t>
            </a:r>
            <a:r>
              <a:rPr lang="zh-CN" altLang="en-US" sz="2000">
                <a:solidFill>
                  <a:srgbClr val="9C0B15"/>
                </a:solidFill>
              </a:rPr>
              <a:t>段表也不在数据缓存</a:t>
            </a:r>
            <a:r>
              <a:rPr lang="zh-CN" altLang="en-US" sz="2000"/>
              <a:t>中的时候。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如果既希望享受访存效率，又希望得到足够多的段呢？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提示：缓存及其工作原理。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局部性</a:t>
            </a:r>
            <a:r>
              <a:rPr lang="en-US" altLang="zh-CN" sz="2000"/>
              <a:t>		</a:t>
            </a:r>
            <a:r>
              <a:rPr lang="zh-CN" altLang="en-US" sz="2000"/>
              <a:t>一个活动操作的对象具备某种</a:t>
            </a:r>
            <a:r>
              <a:rPr lang="zh-CN" altLang="en-US" sz="2000">
                <a:solidFill>
                  <a:srgbClr val="9C0B15"/>
                </a:solidFill>
              </a:rPr>
              <a:t>关联性</a:t>
            </a:r>
            <a:r>
              <a:rPr lang="zh-CN" altLang="en-US" sz="2000"/>
              <a:t>。在这里是指</a:t>
            </a:r>
            <a:r>
              <a:rPr lang="zh-CN" altLang="en-US" sz="2000">
                <a:sym typeface="+mn-ea"/>
              </a:rPr>
              <a:t>，一个指令</a:t>
            </a:r>
            <a:endParaRPr lang="en-US" alt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Locality</a:t>
            </a:r>
            <a:r>
              <a:rPr lang="en-US" altLang="zh-CN" sz="2000"/>
              <a:t>		</a:t>
            </a:r>
            <a:r>
              <a:rPr lang="zh-CN" altLang="en-US" sz="2000">
                <a:sym typeface="+mn-ea"/>
              </a:rPr>
              <a:t>流</a:t>
            </a:r>
            <a:r>
              <a:rPr lang="zh-CN" altLang="en-US" sz="2000">
                <a:sym typeface="+mn-ea"/>
              </a:rPr>
              <a:t>（活动）在一段时间内访问的存储器总是有某些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集中性	（关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联性的一种体现方式），那些集中性称为局部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（短期调度的工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作集）</a:t>
            </a:r>
            <a:r>
              <a:rPr lang="zh-CN" altLang="en-US" sz="2000">
                <a:sym typeface="+mn-ea"/>
              </a:rPr>
              <a:t>。它还可以细分为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时间局部性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空间局部性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时间局部性</a:t>
            </a:r>
            <a:r>
              <a:rPr lang="en-US" altLang="zh-CN" sz="2000"/>
              <a:t>	</a:t>
            </a:r>
            <a:r>
              <a:rPr lang="zh-CN" altLang="en-US" sz="2000" dirty="0" smtClean="0">
                <a:sym typeface="+mn-ea"/>
              </a:rPr>
              <a:t>指令流执行过程中，如果某存储单元被访问，那么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在近期它很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Spatial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可能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还会被再次访问</a:t>
            </a:r>
            <a:r>
              <a:rPr lang="zh-CN" altLang="en-US" sz="2000" dirty="0" smtClean="0">
                <a:sym typeface="+mn-ea"/>
              </a:rPr>
              <a:t>。</a:t>
            </a:r>
            <a:r>
              <a:rPr lang="zh-CN" altLang="en-US" sz="2000" dirty="0" smtClean="0">
                <a:sym typeface="+mn-ea"/>
              </a:rPr>
              <a:t>横切。</a:t>
            </a:r>
            <a:endParaRPr lang="zh-CN" altLang="en-US" sz="2000" dirty="0" smtClean="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空间局部性</a:t>
            </a:r>
            <a:r>
              <a:rPr lang="en-US" altLang="zh-CN" sz="2000"/>
              <a:t>	</a:t>
            </a:r>
            <a:r>
              <a:rPr lang="zh-CN" altLang="en-US" sz="2000" dirty="0" smtClean="0">
                <a:sym typeface="+mn-ea"/>
              </a:rPr>
              <a:t>如果</a:t>
            </a:r>
            <a:r>
              <a:rPr lang="zh-CN" altLang="en-US" sz="2000" dirty="0" smtClean="0">
                <a:sym typeface="+mn-ea"/>
              </a:rPr>
              <a:t>指令流</a:t>
            </a:r>
            <a:r>
              <a:rPr lang="zh-CN" altLang="en-US" sz="2000" dirty="0" smtClean="0">
                <a:sym typeface="+mn-ea"/>
              </a:rPr>
              <a:t>访问某存储单元，那么近期内很可能会访问附近的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Temporal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他存储单元</a:t>
            </a:r>
            <a:r>
              <a:rPr lang="zh-CN" altLang="en-US" sz="2000" dirty="0" smtClean="0">
                <a:sym typeface="+mn-ea"/>
              </a:rPr>
              <a:t>。</a:t>
            </a:r>
            <a:r>
              <a:rPr lang="zh-CN" altLang="en-US" sz="2000" dirty="0" smtClean="0">
                <a:sym typeface="+mn-ea"/>
              </a:rPr>
              <a:t>纵切。</a:t>
            </a:r>
            <a:endParaRPr lang="zh-CN" altLang="en-US" sz="2000" dirty="0" smtClean="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段表的查询</a:t>
            </a:r>
            <a:endParaRPr lang="zh-CN" altLang="en-US" sz="2000"/>
          </a:p>
        </p:txBody>
      </p:sp>
      <p:pic>
        <p:nvPicPr>
          <p:cNvPr id="103426" name="Picture 1" descr="9_19.pdf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906270" y="609600"/>
            <a:ext cx="5305425" cy="60350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" name="椭圆 60"/>
          <p:cNvSpPr/>
          <p:nvPr>
            <p:custDataLst>
              <p:tags r:id="rId4"/>
            </p:custDataLst>
          </p:nvPr>
        </p:nvSpPr>
        <p:spPr>
          <a:xfrm>
            <a:off x="6096000" y="2167255"/>
            <a:ext cx="448310" cy="1644015"/>
          </a:xfrm>
          <a:prstGeom prst="ellipse">
            <a:avLst/>
          </a:prstGeom>
          <a:noFill/>
          <a:ln w="635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椭圆 1"/>
          <p:cNvSpPr/>
          <p:nvPr>
            <p:custDataLst>
              <p:tags r:id="rId5"/>
            </p:custDataLst>
          </p:nvPr>
        </p:nvSpPr>
        <p:spPr>
          <a:xfrm>
            <a:off x="3886200" y="4716780"/>
            <a:ext cx="2459355" cy="400685"/>
          </a:xfrm>
          <a:prstGeom prst="ellipse">
            <a:avLst/>
          </a:prstGeom>
          <a:noFill/>
          <a:ln w="635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6"/>
    </p:custData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512935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工作集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 dirty="0" smtClean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局部模式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进程中的某个线程上的指令流的执行过程中，其访问的内存空间从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Locality Model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一个局部迁移到另一个局部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工作集</a:t>
            </a:r>
            <a:r>
              <a:rPr lang="zh-CN" altLang="en-US" sz="2000" dirty="0">
                <a:sym typeface="+mn-ea"/>
              </a:rPr>
              <a:t>		进程在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某个时刻t之前</a:t>
            </a:r>
            <a:r>
              <a:rPr lang="zh-CN" altLang="en-US" sz="2000" dirty="0">
                <a:sym typeface="+mn-ea"/>
              </a:rPr>
              <a:t>一段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时间间隔T</a:t>
            </a:r>
            <a:r>
              <a:rPr lang="zh-CN" altLang="en-US" sz="2000" dirty="0">
                <a:sym typeface="+mn-ea"/>
              </a:rPr>
              <a:t>内访问内存的地址的集合，记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Working Set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为WS(t, </a:t>
            </a:r>
            <a:r>
              <a:rPr lang="en-US" altLang="zh-CN" sz="2000" dirty="0">
                <a:sym typeface="+mn-ea"/>
              </a:rPr>
              <a:t>T</a:t>
            </a:r>
            <a:r>
              <a:rPr lang="zh-CN" altLang="en-US" sz="2000" dirty="0">
                <a:sym typeface="+mn-ea"/>
              </a:rPr>
              <a:t>)，</a:t>
            </a:r>
            <a:r>
              <a:rPr lang="en-US" altLang="zh-CN" sz="2000" dirty="0">
                <a:sym typeface="+mn-ea"/>
              </a:rPr>
              <a:t>T</a:t>
            </a:r>
            <a:r>
              <a:rPr lang="zh-CN" altLang="en-US" sz="2000" dirty="0">
                <a:sym typeface="+mn-ea"/>
              </a:rPr>
              <a:t>称为工作集的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窗口</a:t>
            </a:r>
            <a:r>
              <a:rPr lang="zh-CN" altLang="en-US" sz="2000" dirty="0">
                <a:sym typeface="+mn-ea"/>
              </a:rPr>
              <a:t>。有些时候，我们也用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访存次数Δ</a:t>
            </a:r>
            <a:r>
              <a:rPr lang="zh-CN" sz="2000" dirty="0">
                <a:sym typeface="+mn-ea"/>
              </a:rPr>
              <a:t>替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sz="2000" dirty="0">
                <a:sym typeface="+mn-ea"/>
              </a:rPr>
              <a:t>代时间间隔</a:t>
            </a:r>
            <a:r>
              <a:rPr lang="en-US" altLang="zh-CN" sz="2000" dirty="0">
                <a:sym typeface="+mn-ea"/>
              </a:rPr>
              <a:t>T</a:t>
            </a:r>
            <a:r>
              <a:rPr lang="zh-CN" altLang="en-US" sz="2000" dirty="0">
                <a:sym typeface="+mn-ea"/>
              </a:rPr>
              <a:t>，此时工作集是进程在某个时刻t之前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最近Δ次访问内存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的地址的集合，记为</a:t>
            </a:r>
            <a:r>
              <a:rPr lang="en-US" altLang="zh-CN" sz="2000" dirty="0">
                <a:sym typeface="+mn-ea"/>
              </a:rPr>
              <a:t>WS(t, </a:t>
            </a:r>
            <a:r>
              <a:rPr lang="zh-CN" altLang="en-US" sz="2000" dirty="0">
                <a:sym typeface="+mn-ea"/>
              </a:rPr>
              <a:t>Δ</a:t>
            </a:r>
            <a:r>
              <a:rPr lang="en-US" altLang="zh-CN" sz="2000" dirty="0">
                <a:sym typeface="+mn-ea"/>
              </a:rPr>
              <a:t>)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工作集是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时刻t和时间间隔T（或访存次数Δ）的函数</a:t>
            </a:r>
            <a:r>
              <a:rPr lang="zh-CN" altLang="en-US" sz="2000" dirty="0">
                <a:sym typeface="+mn-ea"/>
              </a:rPr>
              <a:t>，是程序时空特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性的</a:t>
            </a:r>
            <a:r>
              <a:rPr lang="zh-CN" altLang="en-US" sz="2000" dirty="0">
                <a:sym typeface="+mn-ea"/>
              </a:rPr>
              <a:t>体现。</a:t>
            </a:r>
            <a:endParaRPr lang="zh-CN" altLang="en-US" sz="2000" dirty="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dirty="0"/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解决方案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 dirty="0"/>
              <a:t>只要将进程</a:t>
            </a:r>
            <a:r>
              <a:rPr lang="zh-CN" altLang="en-US" sz="2000">
                <a:solidFill>
                  <a:srgbClr val="9C0B15"/>
                </a:solidFill>
              </a:rPr>
              <a:t>当前工作集包含的那些段</a:t>
            </a:r>
            <a:r>
              <a:rPr lang="zh-CN" altLang="en-US" sz="2000" dirty="0"/>
              <a:t>的描述符</a:t>
            </a:r>
            <a:r>
              <a:rPr lang="zh-CN" altLang="en-US" sz="2000">
                <a:solidFill>
                  <a:srgbClr val="9C0B15"/>
                </a:solidFill>
              </a:rPr>
              <a:t>缓存</a:t>
            </a:r>
            <a:r>
              <a:rPr lang="zh-CN" altLang="en-US" sz="2000" dirty="0"/>
              <a:t>进CPU中就可以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 dirty="0"/>
              <a:t>了。这样，我们便需要一片特殊的</a:t>
            </a:r>
            <a:r>
              <a:rPr lang="zh-CN" altLang="en-US" sz="2000">
                <a:solidFill>
                  <a:srgbClr val="9C0B15"/>
                </a:solidFill>
              </a:rPr>
              <a:t>缓存空间</a:t>
            </a:r>
            <a:r>
              <a:rPr lang="zh-CN" altLang="en-US" sz="2000" dirty="0"/>
              <a:t>，专门存放这些段描述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 dirty="0"/>
              <a:t>符，还需要某种机制来</a:t>
            </a:r>
            <a:r>
              <a:rPr lang="zh-CN" altLang="en-US" sz="2000">
                <a:solidFill>
                  <a:srgbClr val="9C0B15"/>
                </a:solidFill>
              </a:rPr>
              <a:t>填充这些段描述符</a:t>
            </a:r>
            <a:r>
              <a:rPr lang="zh-CN" altLang="en-US" sz="2000" dirty="0"/>
              <a:t>。</a:t>
            </a:r>
            <a:endParaRPr lang="en-US" altLang="zh-CN" sz="2000" b="1" dirty="0">
              <a:solidFill>
                <a:srgbClr val="9C0B15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772920" y="3656330"/>
            <a:ext cx="7656195" cy="1588135"/>
            <a:chOff x="2791" y="6158"/>
            <a:chExt cx="12057" cy="1852"/>
          </a:xfrm>
        </p:grpSpPr>
        <p:sp>
          <p:nvSpPr>
            <p:cNvPr id="4" name="文本框 21"/>
            <p:cNvSpPr txBox="1"/>
            <p:nvPr>
              <p:custDataLst>
                <p:tags r:id="rId2"/>
              </p:custDataLst>
            </p:nvPr>
          </p:nvSpPr>
          <p:spPr>
            <a:xfrm>
              <a:off x="2791" y="6215"/>
              <a:ext cx="2162" cy="423"/>
            </a:xfrm>
            <a:prstGeom prst="rect">
              <a:avLst/>
            </a:prstGeom>
            <a:noFill/>
            <a:ln w="6350">
              <a:noFill/>
            </a:ln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p>
              <a:pPr algn="ctr"/>
              <a:r>
                <a:rPr lang="zh-CN" altLang="en-US" sz="2000" dirty="0">
                  <a:solidFill>
                    <a:srgbClr val="9C0B15"/>
                  </a:solidFill>
                  <a:sym typeface="+mn-ea"/>
                </a:rPr>
                <a:t>工作集大小</a:t>
              </a:r>
              <a:endParaRPr lang="zh-CN" altLang="en-US" sz="2000" kern="100" spc="30" dirty="0">
                <a:solidFill>
                  <a:srgbClr val="9C0B15"/>
                </a:solidFill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+mn-ea"/>
              </a:endParaRPr>
            </a:p>
          </p:txBody>
        </p:sp>
        <p:sp>
          <p:nvSpPr>
            <p:cNvPr id="5" name="文本框 20"/>
            <p:cNvSpPr txBox="1"/>
            <p:nvPr>
              <p:custDataLst>
                <p:tags r:id="rId3"/>
              </p:custDataLst>
            </p:nvPr>
          </p:nvSpPr>
          <p:spPr>
            <a:xfrm>
              <a:off x="11680" y="7588"/>
              <a:ext cx="3169" cy="423"/>
            </a:xfrm>
            <a:prstGeom prst="rect">
              <a:avLst/>
            </a:prstGeom>
            <a:noFill/>
            <a:ln w="6350">
              <a:noFill/>
            </a:ln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p>
              <a:pPr algn="ctr">
                <a:buClrTx/>
                <a:buSzTx/>
                <a:buFontTx/>
              </a:pPr>
              <a:r>
                <a:rPr lang="zh-CN" altLang="en-US" sz="2000" dirty="0">
                  <a:solidFill>
                    <a:srgbClr val="9C0B15"/>
                  </a:solidFill>
                  <a:sym typeface="Times New Roman" panose="02020603050405020304"/>
                </a:rPr>
                <a:t>工作集窗口T或Δ</a:t>
              </a:r>
              <a:endParaRPr lang="zh-CN" altLang="en-US" sz="2000" dirty="0">
                <a:solidFill>
                  <a:srgbClr val="9C0B15"/>
                </a:solidFill>
                <a:sym typeface="Times New Roman" panose="02020603050405020304"/>
              </a:endParaRPr>
            </a:p>
          </p:txBody>
        </p:sp>
        <p:cxnSp>
          <p:nvCxnSpPr>
            <p:cNvPr id="6" name="直接连接符 5"/>
            <p:cNvCxnSpPr/>
            <p:nvPr>
              <p:custDataLst>
                <p:tags r:id="rId4"/>
              </p:custDataLst>
            </p:nvPr>
          </p:nvCxnSpPr>
          <p:spPr>
            <a:xfrm>
              <a:off x="5165" y="6158"/>
              <a:ext cx="11" cy="1802"/>
            </a:xfrm>
            <a:prstGeom prst="line">
              <a:avLst/>
            </a:prstGeom>
            <a:noFill/>
            <a:ln w="38100">
              <a:solidFill>
                <a:srgbClr val="9C0B15"/>
              </a:solidFill>
              <a:headEnd type="arrow" w="sm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5"/>
            <p:cNvCxnSpPr/>
            <p:nvPr>
              <p:custDataLst>
                <p:tags r:id="rId5"/>
              </p:custDataLst>
            </p:nvPr>
          </p:nvCxnSpPr>
          <p:spPr>
            <a:xfrm>
              <a:off x="5181" y="7970"/>
              <a:ext cx="6127" cy="0"/>
            </a:xfrm>
            <a:prstGeom prst="line">
              <a:avLst/>
            </a:prstGeom>
            <a:noFill/>
            <a:ln w="38100">
              <a:solidFill>
                <a:srgbClr val="9C0B15"/>
              </a:solidFill>
              <a:tailEnd type="arrow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任意多边形 19"/>
            <p:cNvSpPr/>
            <p:nvPr>
              <p:custDataLst>
                <p:tags r:id="rId6"/>
              </p:custDataLst>
            </p:nvPr>
          </p:nvSpPr>
          <p:spPr>
            <a:xfrm>
              <a:off x="5165" y="6446"/>
              <a:ext cx="6102" cy="1524"/>
            </a:xfrm>
            <a:custGeom>
              <a:avLst/>
              <a:gdLst>
                <a:gd name="connsiteX0" fmla="*/ 0 w 3220"/>
                <a:gd name="connsiteY0" fmla="*/ 1540 h 1540"/>
                <a:gd name="connsiteX1" fmla="*/ 180 w 3220"/>
                <a:gd name="connsiteY1" fmla="*/ 1140 h 1540"/>
                <a:gd name="connsiteX2" fmla="*/ 420 w 3220"/>
                <a:gd name="connsiteY2" fmla="*/ 780 h 1540"/>
                <a:gd name="connsiteX3" fmla="*/ 674 w 3220"/>
                <a:gd name="connsiteY3" fmla="*/ 520 h 1540"/>
                <a:gd name="connsiteX4" fmla="*/ 1127 w 3220"/>
                <a:gd name="connsiteY4" fmla="*/ 274 h 1540"/>
                <a:gd name="connsiteX5" fmla="*/ 2054 w 3220"/>
                <a:gd name="connsiteY5" fmla="*/ 67 h 1540"/>
                <a:gd name="connsiteX6" fmla="*/ 3220 w 3220"/>
                <a:gd name="connsiteY6" fmla="*/ 0 h 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20" h="1540">
                  <a:moveTo>
                    <a:pt x="0" y="1540"/>
                  </a:moveTo>
                  <a:cubicBezTo>
                    <a:pt x="31" y="1467"/>
                    <a:pt x="97" y="1287"/>
                    <a:pt x="180" y="1140"/>
                  </a:cubicBezTo>
                  <a:cubicBezTo>
                    <a:pt x="263" y="993"/>
                    <a:pt x="319" y="897"/>
                    <a:pt x="420" y="780"/>
                  </a:cubicBezTo>
                  <a:cubicBezTo>
                    <a:pt x="521" y="663"/>
                    <a:pt x="531" y="627"/>
                    <a:pt x="674" y="520"/>
                  </a:cubicBezTo>
                  <a:cubicBezTo>
                    <a:pt x="817" y="413"/>
                    <a:pt x="854" y="371"/>
                    <a:pt x="1127" y="274"/>
                  </a:cubicBezTo>
                  <a:cubicBezTo>
                    <a:pt x="1400" y="177"/>
                    <a:pt x="1635" y="122"/>
                    <a:pt x="2054" y="67"/>
                  </a:cubicBezTo>
                  <a:cubicBezTo>
                    <a:pt x="2473" y="12"/>
                    <a:pt x="2957" y="15"/>
                    <a:pt x="3220" y="0"/>
                  </a:cubicBezTo>
                </a:path>
              </a:pathLst>
            </a:cu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</p:spTree>
    <p:custDataLst>
      <p:tags r:id="rId7"/>
    </p:custData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圆角矩形 75"/>
          <p:cNvSpPr/>
          <p:nvPr>
            <p:custDataLst>
              <p:tags r:id="rId1"/>
            </p:custDataLst>
          </p:nvPr>
        </p:nvSpPr>
        <p:spPr>
          <a:xfrm>
            <a:off x="3184525" y="2712720"/>
            <a:ext cx="2673350" cy="793750"/>
          </a:xfrm>
          <a:prstGeom prst="roundRect">
            <a:avLst>
              <a:gd name="adj" fmla="val 20071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虚拟地址</a:t>
            </a:r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段表的查询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快表</a:t>
            </a:r>
            <a:r>
              <a:rPr lang="en-US" altLang="zh-CN" sz="2000" b="1">
                <a:solidFill>
                  <a:srgbClr val="9C0B15"/>
                </a:solidFill>
              </a:rPr>
              <a:t>		Translation Look-aside Buffer</a:t>
            </a:r>
            <a:r>
              <a:rPr lang="zh-CN" altLang="en-US" sz="2000" b="1">
                <a:solidFill>
                  <a:srgbClr val="9C0B15"/>
                </a:solidFill>
              </a:rPr>
              <a:t>，</a:t>
            </a:r>
            <a:r>
              <a:rPr lang="en-US" altLang="zh-CN" sz="2000" b="1">
                <a:solidFill>
                  <a:srgbClr val="9C0B15"/>
                </a:solidFill>
              </a:rPr>
              <a:t>TLB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专用以缓存那些当前工作集中常用的段描述符，以加快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地址翻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译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权限检查</a:t>
            </a:r>
            <a:r>
              <a:rPr lang="zh-CN" altLang="en-US" sz="2000">
                <a:sym typeface="+mn-ea"/>
              </a:rPr>
              <a:t>。它也是一种缓存（</a:t>
            </a:r>
            <a:r>
              <a:rPr lang="en-US" altLang="zh-CN" sz="2000">
                <a:sym typeface="+mn-ea"/>
              </a:rPr>
              <a:t>Cache</a:t>
            </a:r>
            <a:r>
              <a:rPr lang="zh-CN" altLang="en-US" sz="2000">
                <a:sym typeface="+mn-ea"/>
              </a:rPr>
              <a:t>），并且在电路上和常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规缓存一样，都采用了可并行查找的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内容寻址存储器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Content 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ym typeface="+mn-ea"/>
              </a:rPr>
              <a:t>Addressible Memory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CAM</a:t>
            </a:r>
            <a:r>
              <a:rPr lang="zh-CN" altLang="en-US" sz="2000">
                <a:sym typeface="+mn-ea"/>
              </a:rPr>
              <a:t>），速度非常快。</a:t>
            </a:r>
            <a:endParaRPr lang="zh-CN" altLang="en-US" sz="2000"/>
          </a:p>
        </p:txBody>
      </p:sp>
      <p:sp>
        <p:nvSpPr>
          <p:cNvPr id="17" name="圆角矩形 16"/>
          <p:cNvSpPr/>
          <p:nvPr>
            <p:custDataLst>
              <p:tags r:id="rId3"/>
            </p:custDataLst>
          </p:nvPr>
        </p:nvSpPr>
        <p:spPr>
          <a:xfrm>
            <a:off x="1315085" y="2713355"/>
            <a:ext cx="1576070" cy="782320"/>
          </a:xfrm>
          <a:prstGeom prst="roundRect">
            <a:avLst>
              <a:gd name="adj" fmla="val 15870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CPU</a:t>
            </a:r>
            <a:r>
              <a:rPr lang="zh-CN" altLang="en-US">
                <a:solidFill>
                  <a:schemeClr val="tx1"/>
                </a:solidFill>
              </a:rPr>
              <a:t>寻址机构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圆角矩形 4"/>
          <p:cNvSpPr/>
          <p:nvPr>
            <p:custDataLst>
              <p:tags r:id="rId4"/>
            </p:custDataLst>
          </p:nvPr>
        </p:nvSpPr>
        <p:spPr>
          <a:xfrm>
            <a:off x="3119120" y="4302760"/>
            <a:ext cx="2673350" cy="2123440"/>
          </a:xfrm>
          <a:prstGeom prst="roundRect">
            <a:avLst>
              <a:gd name="adj" fmla="val 7715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>
                <a:solidFill>
                  <a:schemeClr val="tx1"/>
                </a:solidFill>
              </a:rPr>
              <a:t>段表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2" name="圆角矩形 61"/>
          <p:cNvSpPr/>
          <p:nvPr>
            <p:custDataLst>
              <p:tags r:id="rId5"/>
            </p:custDataLst>
          </p:nvPr>
        </p:nvSpPr>
        <p:spPr>
          <a:xfrm>
            <a:off x="3305810" y="3126740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7" name="圆角矩形 6"/>
          <p:cNvSpPr/>
          <p:nvPr>
            <p:custDataLst>
              <p:tags r:id="rId6"/>
            </p:custDataLst>
          </p:nvPr>
        </p:nvSpPr>
        <p:spPr>
          <a:xfrm>
            <a:off x="4283710" y="312674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段内偏移量</a:t>
            </a:r>
            <a:endParaRPr lang="zh-CN" altLang="en-US"/>
          </a:p>
        </p:txBody>
      </p:sp>
      <p:sp>
        <p:nvSpPr>
          <p:cNvPr id="25" name="圆角矩形 24"/>
          <p:cNvSpPr/>
          <p:nvPr>
            <p:custDataLst>
              <p:tags r:id="rId7"/>
            </p:custDataLst>
          </p:nvPr>
        </p:nvSpPr>
        <p:spPr>
          <a:xfrm>
            <a:off x="3305810" y="4742815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28" name="圆角矩形 27"/>
          <p:cNvSpPr/>
          <p:nvPr>
            <p:custDataLst>
              <p:tags r:id="rId8"/>
            </p:custDataLst>
          </p:nvPr>
        </p:nvSpPr>
        <p:spPr>
          <a:xfrm>
            <a:off x="4283710" y="474281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段基址</a:t>
            </a:r>
            <a:endParaRPr lang="zh-CN" altLang="en-US"/>
          </a:p>
        </p:txBody>
      </p:sp>
      <p:sp>
        <p:nvSpPr>
          <p:cNvPr id="63" name="圆角矩形 62"/>
          <p:cNvSpPr/>
          <p:nvPr>
            <p:custDataLst>
              <p:tags r:id="rId9"/>
            </p:custDataLst>
          </p:nvPr>
        </p:nvSpPr>
        <p:spPr>
          <a:xfrm>
            <a:off x="3305810" y="5106035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64" name="圆角矩形 63"/>
          <p:cNvSpPr/>
          <p:nvPr>
            <p:custDataLst>
              <p:tags r:id="rId10"/>
            </p:custDataLst>
          </p:nvPr>
        </p:nvSpPr>
        <p:spPr>
          <a:xfrm>
            <a:off x="4283710" y="510603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段基址</a:t>
            </a:r>
            <a:endParaRPr lang="zh-CN" altLang="en-US"/>
          </a:p>
        </p:txBody>
      </p:sp>
      <p:sp>
        <p:nvSpPr>
          <p:cNvPr id="65" name="圆角矩形 64"/>
          <p:cNvSpPr/>
          <p:nvPr>
            <p:custDataLst>
              <p:tags r:id="rId11"/>
            </p:custDataLst>
          </p:nvPr>
        </p:nvSpPr>
        <p:spPr>
          <a:xfrm>
            <a:off x="3305810" y="5488940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66" name="圆角矩形 65"/>
          <p:cNvSpPr/>
          <p:nvPr>
            <p:custDataLst>
              <p:tags r:id="rId12"/>
            </p:custDataLst>
          </p:nvPr>
        </p:nvSpPr>
        <p:spPr>
          <a:xfrm>
            <a:off x="4283710" y="548894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段基址</a:t>
            </a:r>
            <a:endParaRPr lang="zh-CN" altLang="en-US"/>
          </a:p>
        </p:txBody>
      </p:sp>
      <p:sp>
        <p:nvSpPr>
          <p:cNvPr id="67" name="圆角矩形 66"/>
          <p:cNvSpPr/>
          <p:nvPr>
            <p:custDataLst>
              <p:tags r:id="rId13"/>
            </p:custDataLst>
          </p:nvPr>
        </p:nvSpPr>
        <p:spPr>
          <a:xfrm>
            <a:off x="3305810" y="5871210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</a:t>
            </a:r>
            <a:endParaRPr lang="en-US" altLang="zh-CN"/>
          </a:p>
        </p:txBody>
      </p:sp>
      <p:sp>
        <p:nvSpPr>
          <p:cNvPr id="68" name="圆角矩形 67"/>
          <p:cNvSpPr/>
          <p:nvPr>
            <p:custDataLst>
              <p:tags r:id="rId14"/>
            </p:custDataLst>
          </p:nvPr>
        </p:nvSpPr>
        <p:spPr>
          <a:xfrm>
            <a:off x="4283710" y="587121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</a:t>
            </a:r>
            <a:endParaRPr lang="en-US" altLang="zh-CN"/>
          </a:p>
        </p:txBody>
      </p:sp>
      <p:cxnSp>
        <p:nvCxnSpPr>
          <p:cNvPr id="72" name="肘形连接符 71"/>
          <p:cNvCxnSpPr>
            <a:stCxn id="62" idx="2"/>
            <a:endCxn id="65" idx="1"/>
          </p:cNvCxnSpPr>
          <p:nvPr>
            <p:custDataLst>
              <p:tags r:id="rId15"/>
            </p:custDataLst>
          </p:nvPr>
        </p:nvCxnSpPr>
        <p:spPr>
          <a:xfrm rot="5400000">
            <a:off x="2427605" y="4296410"/>
            <a:ext cx="2216785" cy="459740"/>
          </a:xfrm>
          <a:prstGeom prst="bentConnector4">
            <a:avLst>
              <a:gd name="adj1" fmla="val 20638"/>
              <a:gd name="adj2" fmla="val 230870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/>
          <p:cNvCxnSpPr>
            <a:stCxn id="17" idx="3"/>
            <a:endCxn id="76" idx="1"/>
          </p:cNvCxnSpPr>
          <p:nvPr>
            <p:custDataLst>
              <p:tags r:id="rId16"/>
            </p:custDataLst>
          </p:nvPr>
        </p:nvCxnSpPr>
        <p:spPr>
          <a:xfrm>
            <a:off x="2891155" y="3104515"/>
            <a:ext cx="293370" cy="508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/>
          <p:nvPr>
            <p:custDataLst>
              <p:tags r:id="rId17"/>
            </p:custDataLst>
          </p:nvPr>
        </p:nvCxnSpPr>
        <p:spPr>
          <a:xfrm>
            <a:off x="5694680" y="3272790"/>
            <a:ext cx="414655" cy="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66" idx="3"/>
          </p:cNvCxnSpPr>
          <p:nvPr>
            <p:custDataLst>
              <p:tags r:id="rId18"/>
            </p:custDataLst>
          </p:nvPr>
        </p:nvCxnSpPr>
        <p:spPr>
          <a:xfrm flipV="1">
            <a:off x="5694680" y="3575685"/>
            <a:ext cx="707390" cy="2059305"/>
          </a:xfrm>
          <a:prstGeom prst="bentConnector2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加号 70"/>
          <p:cNvSpPr/>
          <p:nvPr>
            <p:custDataLst>
              <p:tags r:id="rId19"/>
            </p:custDataLst>
          </p:nvPr>
        </p:nvSpPr>
        <p:spPr>
          <a:xfrm>
            <a:off x="6175375" y="3049270"/>
            <a:ext cx="457200" cy="457200"/>
          </a:xfrm>
          <a:prstGeom prst="mathPlu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圆角矩形 73"/>
          <p:cNvSpPr/>
          <p:nvPr>
            <p:custDataLst>
              <p:tags r:id="rId20"/>
            </p:custDataLst>
          </p:nvPr>
        </p:nvSpPr>
        <p:spPr>
          <a:xfrm>
            <a:off x="7087870" y="2712720"/>
            <a:ext cx="1732915" cy="7823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访存物理地址</a:t>
            </a:r>
            <a:endParaRPr lang="zh-CN" altLang="en-US"/>
          </a:p>
        </p:txBody>
      </p:sp>
      <p:cxnSp>
        <p:nvCxnSpPr>
          <p:cNvPr id="75" name="直接箭头连接符 74"/>
          <p:cNvCxnSpPr/>
          <p:nvPr>
            <p:custDataLst>
              <p:tags r:id="rId21"/>
            </p:custDataLst>
          </p:nvPr>
        </p:nvCxnSpPr>
        <p:spPr>
          <a:xfrm>
            <a:off x="6673215" y="3272790"/>
            <a:ext cx="414655" cy="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2"/>
    </p:custData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圆角矩形 75"/>
          <p:cNvSpPr/>
          <p:nvPr>
            <p:custDataLst>
              <p:tags r:id="rId1"/>
            </p:custDataLst>
          </p:nvPr>
        </p:nvSpPr>
        <p:spPr>
          <a:xfrm>
            <a:off x="2938780" y="2411730"/>
            <a:ext cx="2673350" cy="793750"/>
          </a:xfrm>
          <a:prstGeom prst="roundRect">
            <a:avLst>
              <a:gd name="adj" fmla="val 20071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虚拟地址</a:t>
            </a:r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段表的查询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快表</a:t>
            </a:r>
            <a:r>
              <a:rPr lang="en-US" altLang="zh-CN" sz="2000" b="1">
                <a:solidFill>
                  <a:srgbClr val="9C0B15"/>
                </a:solidFill>
              </a:rPr>
              <a:t>		Translation Look-aside Buffer</a:t>
            </a:r>
            <a:r>
              <a:rPr lang="zh-CN" altLang="en-US" sz="2000" b="1">
                <a:solidFill>
                  <a:srgbClr val="9C0B15"/>
                </a:solidFill>
              </a:rPr>
              <a:t>，</a:t>
            </a:r>
            <a:r>
              <a:rPr lang="en-US" altLang="zh-CN" sz="2000" b="1">
                <a:solidFill>
                  <a:srgbClr val="9C0B15"/>
                </a:solidFill>
              </a:rPr>
              <a:t>TLB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专用以缓存那些当前工作集中常用的段描述符，以加快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地址翻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译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权限检查</a:t>
            </a:r>
            <a:r>
              <a:rPr lang="zh-CN" altLang="en-US" sz="2000">
                <a:sym typeface="+mn-ea"/>
              </a:rPr>
              <a:t>。它也是一种缓存（</a:t>
            </a:r>
            <a:r>
              <a:rPr lang="en-US" altLang="zh-CN" sz="2000">
                <a:sym typeface="+mn-ea"/>
              </a:rPr>
              <a:t>Cache</a:t>
            </a:r>
            <a:r>
              <a:rPr lang="zh-CN" altLang="en-US" sz="2000">
                <a:sym typeface="+mn-ea"/>
              </a:rPr>
              <a:t>），并且在电路上和常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规缓存一样，都采用了可并行查找的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内容寻址存储器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Content 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ym typeface="+mn-ea"/>
              </a:rPr>
              <a:t>Addressible Memory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CAM</a:t>
            </a:r>
            <a:r>
              <a:rPr lang="zh-CN" altLang="en-US" sz="2000">
                <a:sym typeface="+mn-ea"/>
              </a:rPr>
              <a:t>），速度非常快。</a:t>
            </a:r>
            <a:endParaRPr lang="zh-CN" altLang="en-US" sz="2000"/>
          </a:p>
        </p:txBody>
      </p:sp>
      <p:sp>
        <p:nvSpPr>
          <p:cNvPr id="17" name="圆角矩形 16"/>
          <p:cNvSpPr/>
          <p:nvPr>
            <p:custDataLst>
              <p:tags r:id="rId3"/>
            </p:custDataLst>
          </p:nvPr>
        </p:nvSpPr>
        <p:spPr>
          <a:xfrm>
            <a:off x="1069340" y="2412365"/>
            <a:ext cx="1576070" cy="782320"/>
          </a:xfrm>
          <a:prstGeom prst="roundRect">
            <a:avLst>
              <a:gd name="adj" fmla="val 15870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CPU</a:t>
            </a:r>
            <a:r>
              <a:rPr lang="zh-CN" altLang="en-US">
                <a:solidFill>
                  <a:schemeClr val="tx1"/>
                </a:solidFill>
              </a:rPr>
              <a:t>寻址机构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圆角矩形 4"/>
          <p:cNvSpPr/>
          <p:nvPr>
            <p:custDataLst>
              <p:tags r:id="rId4"/>
            </p:custDataLst>
          </p:nvPr>
        </p:nvSpPr>
        <p:spPr>
          <a:xfrm>
            <a:off x="2938780" y="3437255"/>
            <a:ext cx="2673350" cy="1231265"/>
          </a:xfrm>
          <a:prstGeom prst="roundRect">
            <a:avLst>
              <a:gd name="adj" fmla="val 12532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>
                <a:solidFill>
                  <a:schemeClr val="tx1"/>
                </a:solidFill>
              </a:rPr>
              <a:t>快表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2" name="圆角矩形 61"/>
          <p:cNvSpPr/>
          <p:nvPr>
            <p:custDataLst>
              <p:tags r:id="rId5"/>
            </p:custDataLst>
          </p:nvPr>
        </p:nvSpPr>
        <p:spPr>
          <a:xfrm>
            <a:off x="3060065" y="2825750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7" name="圆角矩形 6"/>
          <p:cNvSpPr/>
          <p:nvPr>
            <p:custDataLst>
              <p:tags r:id="rId6"/>
            </p:custDataLst>
          </p:nvPr>
        </p:nvSpPr>
        <p:spPr>
          <a:xfrm>
            <a:off x="4037965" y="282575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段内偏移量</a:t>
            </a:r>
            <a:endParaRPr lang="zh-CN" altLang="en-US"/>
          </a:p>
        </p:txBody>
      </p:sp>
      <p:sp>
        <p:nvSpPr>
          <p:cNvPr id="25" name="圆角矩形 24"/>
          <p:cNvSpPr/>
          <p:nvPr>
            <p:custDataLst>
              <p:tags r:id="rId7"/>
            </p:custDataLst>
          </p:nvPr>
        </p:nvSpPr>
        <p:spPr>
          <a:xfrm>
            <a:off x="3125470" y="3877310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28" name="圆角矩形 27"/>
          <p:cNvSpPr/>
          <p:nvPr>
            <p:custDataLst>
              <p:tags r:id="rId8"/>
            </p:custDataLst>
          </p:nvPr>
        </p:nvSpPr>
        <p:spPr>
          <a:xfrm>
            <a:off x="4103370" y="387731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段基址</a:t>
            </a:r>
            <a:endParaRPr lang="zh-CN" altLang="en-US"/>
          </a:p>
        </p:txBody>
      </p:sp>
      <p:sp>
        <p:nvSpPr>
          <p:cNvPr id="63" name="圆角矩形 62"/>
          <p:cNvSpPr/>
          <p:nvPr>
            <p:custDataLst>
              <p:tags r:id="rId9"/>
            </p:custDataLst>
          </p:nvPr>
        </p:nvSpPr>
        <p:spPr>
          <a:xfrm>
            <a:off x="3125470" y="4240530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64" name="圆角矩形 63"/>
          <p:cNvSpPr/>
          <p:nvPr>
            <p:custDataLst>
              <p:tags r:id="rId10"/>
            </p:custDataLst>
          </p:nvPr>
        </p:nvSpPr>
        <p:spPr>
          <a:xfrm>
            <a:off x="4103370" y="424053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段基址</a:t>
            </a:r>
            <a:endParaRPr lang="zh-CN" altLang="en-US"/>
          </a:p>
        </p:txBody>
      </p:sp>
      <p:cxnSp>
        <p:nvCxnSpPr>
          <p:cNvPr id="72" name="肘形连接符 71"/>
          <p:cNvCxnSpPr>
            <a:stCxn id="62" idx="2"/>
            <a:endCxn id="63" idx="1"/>
          </p:cNvCxnSpPr>
          <p:nvPr>
            <p:custDataLst>
              <p:tags r:id="rId11"/>
            </p:custDataLst>
          </p:nvPr>
        </p:nvCxnSpPr>
        <p:spPr>
          <a:xfrm rot="5400000">
            <a:off x="2687955" y="3554730"/>
            <a:ext cx="1269365" cy="394335"/>
          </a:xfrm>
          <a:prstGeom prst="bentConnector4">
            <a:avLst>
              <a:gd name="adj1" fmla="val 14907"/>
              <a:gd name="adj2" fmla="val 181964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/>
          <p:cNvCxnSpPr>
            <a:stCxn id="17" idx="3"/>
            <a:endCxn id="76" idx="1"/>
          </p:cNvCxnSpPr>
          <p:nvPr>
            <p:custDataLst>
              <p:tags r:id="rId12"/>
            </p:custDataLst>
          </p:nvPr>
        </p:nvCxnSpPr>
        <p:spPr>
          <a:xfrm>
            <a:off x="2645410" y="2803525"/>
            <a:ext cx="293370" cy="508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/>
          <p:nvPr>
            <p:custDataLst>
              <p:tags r:id="rId13"/>
            </p:custDataLst>
          </p:nvPr>
        </p:nvCxnSpPr>
        <p:spPr>
          <a:xfrm>
            <a:off x="5448935" y="2971800"/>
            <a:ext cx="414655" cy="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64" idx="3"/>
          </p:cNvCxnSpPr>
          <p:nvPr>
            <p:custDataLst>
              <p:tags r:id="rId14"/>
            </p:custDataLst>
          </p:nvPr>
        </p:nvCxnSpPr>
        <p:spPr>
          <a:xfrm flipV="1">
            <a:off x="5514340" y="3279140"/>
            <a:ext cx="654685" cy="1107440"/>
          </a:xfrm>
          <a:prstGeom prst="bentConnector2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加号 70"/>
          <p:cNvSpPr/>
          <p:nvPr>
            <p:custDataLst>
              <p:tags r:id="rId15"/>
            </p:custDataLst>
          </p:nvPr>
        </p:nvSpPr>
        <p:spPr>
          <a:xfrm>
            <a:off x="5929630" y="2748280"/>
            <a:ext cx="457200" cy="457200"/>
          </a:xfrm>
          <a:prstGeom prst="mathPlu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圆角矩形 73"/>
          <p:cNvSpPr/>
          <p:nvPr>
            <p:custDataLst>
              <p:tags r:id="rId16"/>
            </p:custDataLst>
          </p:nvPr>
        </p:nvSpPr>
        <p:spPr>
          <a:xfrm>
            <a:off x="6842125" y="2411730"/>
            <a:ext cx="1732915" cy="7823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访存物理地址</a:t>
            </a:r>
            <a:endParaRPr lang="zh-CN" altLang="en-US"/>
          </a:p>
        </p:txBody>
      </p:sp>
      <p:cxnSp>
        <p:nvCxnSpPr>
          <p:cNvPr id="75" name="直接箭头连接符 74"/>
          <p:cNvCxnSpPr/>
          <p:nvPr>
            <p:custDataLst>
              <p:tags r:id="rId17"/>
            </p:custDataLst>
          </p:nvPr>
        </p:nvCxnSpPr>
        <p:spPr>
          <a:xfrm>
            <a:off x="6427470" y="2971800"/>
            <a:ext cx="414655" cy="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圆角矩形 3"/>
          <p:cNvSpPr/>
          <p:nvPr>
            <p:custDataLst>
              <p:tags r:id="rId18"/>
            </p:custDataLst>
          </p:nvPr>
        </p:nvSpPr>
        <p:spPr>
          <a:xfrm>
            <a:off x="2938780" y="5021580"/>
            <a:ext cx="2673350" cy="1614170"/>
          </a:xfrm>
          <a:prstGeom prst="roundRect">
            <a:avLst>
              <a:gd name="adj" fmla="val 10149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>
                <a:solidFill>
                  <a:schemeClr val="tx1"/>
                </a:solidFill>
              </a:rPr>
              <a:t>段表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" name="圆角矩形 5"/>
          <p:cNvSpPr/>
          <p:nvPr>
            <p:custDataLst>
              <p:tags r:id="rId19"/>
            </p:custDataLst>
          </p:nvPr>
        </p:nvSpPr>
        <p:spPr>
          <a:xfrm>
            <a:off x="3125470" y="5461635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8" name="圆角矩形 7"/>
          <p:cNvSpPr/>
          <p:nvPr>
            <p:custDataLst>
              <p:tags r:id="rId20"/>
            </p:custDataLst>
          </p:nvPr>
        </p:nvSpPr>
        <p:spPr>
          <a:xfrm>
            <a:off x="4103370" y="546163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段基址</a:t>
            </a:r>
            <a:endParaRPr lang="zh-CN" altLang="en-US"/>
          </a:p>
        </p:txBody>
      </p:sp>
      <p:sp>
        <p:nvSpPr>
          <p:cNvPr id="9" name="圆角矩形 8"/>
          <p:cNvSpPr/>
          <p:nvPr>
            <p:custDataLst>
              <p:tags r:id="rId21"/>
            </p:custDataLst>
          </p:nvPr>
        </p:nvSpPr>
        <p:spPr>
          <a:xfrm>
            <a:off x="3125470" y="5824855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15" name="圆角矩形 14"/>
          <p:cNvSpPr/>
          <p:nvPr>
            <p:custDataLst>
              <p:tags r:id="rId22"/>
            </p:custDataLst>
          </p:nvPr>
        </p:nvSpPr>
        <p:spPr>
          <a:xfrm>
            <a:off x="4103370" y="582485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段基址</a:t>
            </a:r>
            <a:endParaRPr lang="zh-CN" altLang="en-US"/>
          </a:p>
        </p:txBody>
      </p:sp>
      <p:sp>
        <p:nvSpPr>
          <p:cNvPr id="61" name="圆角矩形 60"/>
          <p:cNvSpPr/>
          <p:nvPr>
            <p:custDataLst>
              <p:tags r:id="rId23"/>
            </p:custDataLst>
          </p:nvPr>
        </p:nvSpPr>
        <p:spPr>
          <a:xfrm>
            <a:off x="3125470" y="6207125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</a:t>
            </a:r>
            <a:endParaRPr lang="en-US" altLang="zh-CN"/>
          </a:p>
        </p:txBody>
      </p:sp>
      <p:sp>
        <p:nvSpPr>
          <p:cNvPr id="73" name="圆角矩形 72"/>
          <p:cNvSpPr/>
          <p:nvPr>
            <p:custDataLst>
              <p:tags r:id="rId24"/>
            </p:custDataLst>
          </p:nvPr>
        </p:nvSpPr>
        <p:spPr>
          <a:xfrm>
            <a:off x="4103370" y="620712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</a:t>
            </a:r>
            <a:endParaRPr lang="en-US" altLang="zh-CN"/>
          </a:p>
        </p:txBody>
      </p:sp>
      <p:cxnSp>
        <p:nvCxnSpPr>
          <p:cNvPr id="77" name="肘形连接符 76"/>
          <p:cNvCxnSpPr>
            <a:stCxn id="63" idx="2"/>
            <a:endCxn id="9" idx="1"/>
          </p:cNvCxnSpPr>
          <p:nvPr>
            <p:custDataLst>
              <p:tags r:id="rId25"/>
            </p:custDataLst>
          </p:nvPr>
        </p:nvCxnSpPr>
        <p:spPr>
          <a:xfrm rot="5400000">
            <a:off x="2635885" y="5021580"/>
            <a:ext cx="1438910" cy="459740"/>
          </a:xfrm>
          <a:prstGeom prst="bentConnector4">
            <a:avLst>
              <a:gd name="adj1" fmla="val 23080"/>
              <a:gd name="adj2" fmla="val 175276"/>
            </a:avLst>
          </a:prstGeom>
          <a:ln w="635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肘形连接符 77"/>
          <p:cNvCxnSpPr>
            <a:stCxn id="15" idx="3"/>
          </p:cNvCxnSpPr>
          <p:nvPr>
            <p:custDataLst>
              <p:tags r:id="rId26"/>
            </p:custDataLst>
          </p:nvPr>
        </p:nvCxnSpPr>
        <p:spPr>
          <a:xfrm flipH="1" flipV="1">
            <a:off x="4250055" y="4677410"/>
            <a:ext cx="1264285" cy="1293495"/>
          </a:xfrm>
          <a:prstGeom prst="bentConnector4">
            <a:avLst>
              <a:gd name="adj1" fmla="val -49874"/>
              <a:gd name="adj2" fmla="val 80657"/>
            </a:avLst>
          </a:prstGeom>
          <a:ln w="635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左箭头标注 79"/>
          <p:cNvSpPr/>
          <p:nvPr/>
        </p:nvSpPr>
        <p:spPr>
          <a:xfrm>
            <a:off x="6650990" y="3472180"/>
            <a:ext cx="1924050" cy="695960"/>
          </a:xfrm>
          <a:prstGeom prst="leftArrowCallout">
            <a:avLst>
              <a:gd name="adj1" fmla="val 25000"/>
              <a:gd name="adj2" fmla="val 25000"/>
              <a:gd name="adj3" fmla="val 27828"/>
              <a:gd name="adj4" fmla="val 73135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常规路径</a:t>
            </a:r>
            <a:endParaRPr lang="zh-CN" altLang="en-US"/>
          </a:p>
          <a:p>
            <a:pPr algn="ctr"/>
            <a:r>
              <a:rPr lang="zh-CN" altLang="en-US"/>
              <a:t>快表命中</a:t>
            </a:r>
            <a:endParaRPr lang="zh-CN" altLang="en-US"/>
          </a:p>
        </p:txBody>
      </p:sp>
      <p:sp>
        <p:nvSpPr>
          <p:cNvPr id="81" name="左箭头标注 80"/>
          <p:cNvSpPr/>
          <p:nvPr>
            <p:custDataLst>
              <p:tags r:id="rId27"/>
            </p:custDataLst>
          </p:nvPr>
        </p:nvSpPr>
        <p:spPr>
          <a:xfrm>
            <a:off x="6650990" y="4704080"/>
            <a:ext cx="1924050" cy="1266825"/>
          </a:xfrm>
          <a:prstGeom prst="leftArrowCallout">
            <a:avLst>
              <a:gd name="adj1" fmla="val 15789"/>
              <a:gd name="adj2" fmla="val 17268"/>
              <a:gd name="adj3" fmla="val 15689"/>
              <a:gd name="adj4" fmla="val 73663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罕见路径</a:t>
            </a:r>
            <a:endParaRPr lang="zh-CN" altLang="en-US"/>
          </a:p>
          <a:p>
            <a:pPr algn="ctr"/>
            <a:r>
              <a:rPr lang="zh-CN" altLang="en-US"/>
              <a:t>快表不命中</a:t>
            </a:r>
            <a:endParaRPr lang="zh-CN" altLang="en-US"/>
          </a:p>
          <a:p>
            <a:pPr algn="ctr"/>
            <a:r>
              <a:rPr lang="zh-CN" altLang="en-US"/>
              <a:t>要查询段表并回填快表</a:t>
            </a:r>
            <a:endParaRPr lang="zh-CN" altLang="en-US"/>
          </a:p>
        </p:txBody>
      </p:sp>
    </p:spTree>
    <p:custDataLst>
      <p:tags r:id="rId28"/>
    </p:custData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圆角矩形 87"/>
          <p:cNvSpPr/>
          <p:nvPr>
            <p:custDataLst>
              <p:tags r:id="rId1"/>
            </p:custDataLst>
          </p:nvPr>
        </p:nvSpPr>
        <p:spPr>
          <a:xfrm>
            <a:off x="1899285" y="2538730"/>
            <a:ext cx="4280535" cy="3331210"/>
          </a:xfrm>
          <a:prstGeom prst="roundRect">
            <a:avLst>
              <a:gd name="adj" fmla="val 11170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>
                <a:solidFill>
                  <a:schemeClr val="tx1"/>
                </a:solidFill>
              </a:rPr>
              <a:t>CPU</a:t>
            </a:r>
            <a:r>
              <a:rPr lang="zh-CN" altLang="en-US">
                <a:solidFill>
                  <a:schemeClr val="tx1"/>
                </a:solidFill>
              </a:rPr>
              <a:t>封装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7" name="圆角矩形 86"/>
          <p:cNvSpPr/>
          <p:nvPr>
            <p:custDataLst>
              <p:tags r:id="rId2"/>
            </p:custDataLst>
          </p:nvPr>
        </p:nvSpPr>
        <p:spPr>
          <a:xfrm>
            <a:off x="3105785" y="2616200"/>
            <a:ext cx="2946400" cy="2184400"/>
          </a:xfrm>
          <a:prstGeom prst="roundRect">
            <a:avLst>
              <a:gd name="adj" fmla="val 15870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>
                <a:solidFill>
                  <a:schemeClr val="tx1"/>
                </a:solidFill>
              </a:rPr>
              <a:t>CPU</a:t>
            </a:r>
            <a:r>
              <a:rPr lang="zh-CN" altLang="en-US">
                <a:solidFill>
                  <a:schemeClr val="tx1"/>
                </a:solidFill>
              </a:rPr>
              <a:t>核</a:t>
            </a:r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3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段表的查询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快表</a:t>
            </a:r>
            <a:r>
              <a:rPr lang="en-US" altLang="zh-CN" sz="2000" b="1">
                <a:solidFill>
                  <a:srgbClr val="9C0B15"/>
                </a:solidFill>
              </a:rPr>
              <a:t>		Translation Look-aside Buffer</a:t>
            </a:r>
            <a:r>
              <a:rPr lang="zh-CN" altLang="en-US" sz="2000" b="1">
                <a:solidFill>
                  <a:srgbClr val="9C0B15"/>
                </a:solidFill>
              </a:rPr>
              <a:t>，</a:t>
            </a:r>
            <a:r>
              <a:rPr lang="en-US" altLang="zh-CN" sz="2000" b="1">
                <a:solidFill>
                  <a:srgbClr val="9C0B15"/>
                </a:solidFill>
              </a:rPr>
              <a:t>TLB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专用以缓存那些当前工作集中常用的段描述符，以加快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地址翻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译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权限检查</a:t>
            </a:r>
            <a:r>
              <a:rPr lang="zh-CN" altLang="en-US" sz="2000">
                <a:sym typeface="+mn-ea"/>
              </a:rPr>
              <a:t>。它也是一种缓存（</a:t>
            </a:r>
            <a:r>
              <a:rPr lang="en-US" altLang="zh-CN" sz="2000">
                <a:sym typeface="+mn-ea"/>
              </a:rPr>
              <a:t>Cache</a:t>
            </a:r>
            <a:r>
              <a:rPr lang="zh-CN" altLang="en-US" sz="2000">
                <a:sym typeface="+mn-ea"/>
              </a:rPr>
              <a:t>），并且在电路上和常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规缓存一样，都采用了可并行查找的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内容寻址存储器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Content 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ym typeface="+mn-ea"/>
              </a:rPr>
              <a:t>Addressible Memory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CAM</a:t>
            </a:r>
            <a:r>
              <a:rPr lang="zh-CN" altLang="en-US" sz="2000">
                <a:sym typeface="+mn-ea"/>
              </a:rPr>
              <a:t>），速度非常快。</a:t>
            </a:r>
            <a:endParaRPr lang="zh-CN" altLang="en-US" sz="2000"/>
          </a:p>
        </p:txBody>
      </p:sp>
      <p:sp>
        <p:nvSpPr>
          <p:cNvPr id="2" name="圆角矩形 1"/>
          <p:cNvSpPr/>
          <p:nvPr>
            <p:custDataLst>
              <p:tags r:id="rId4"/>
            </p:custDataLst>
          </p:nvPr>
        </p:nvSpPr>
        <p:spPr>
          <a:xfrm>
            <a:off x="5061585" y="3435350"/>
            <a:ext cx="812165" cy="4000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TLB</a:t>
            </a:r>
            <a:endParaRPr lang="en-US" altLang="zh-CN"/>
          </a:p>
        </p:txBody>
      </p:sp>
      <p:sp>
        <p:nvSpPr>
          <p:cNvPr id="26" name="圆角矩形 25"/>
          <p:cNvSpPr/>
          <p:nvPr>
            <p:custDataLst>
              <p:tags r:id="rId5"/>
            </p:custDataLst>
          </p:nvPr>
        </p:nvSpPr>
        <p:spPr>
          <a:xfrm>
            <a:off x="4140835" y="4119880"/>
            <a:ext cx="1732915" cy="40005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一级缓存</a:t>
            </a:r>
            <a:endParaRPr lang="zh-CN" altLang="en-US"/>
          </a:p>
        </p:txBody>
      </p:sp>
      <p:sp>
        <p:nvSpPr>
          <p:cNvPr id="60" name="圆角矩形 59"/>
          <p:cNvSpPr/>
          <p:nvPr>
            <p:custDataLst>
              <p:tags r:id="rId6"/>
            </p:custDataLst>
          </p:nvPr>
        </p:nvSpPr>
        <p:spPr>
          <a:xfrm>
            <a:off x="4140835" y="5189855"/>
            <a:ext cx="1732915" cy="40005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二级缓存</a:t>
            </a:r>
            <a:endParaRPr lang="zh-CN" altLang="en-US"/>
          </a:p>
        </p:txBody>
      </p:sp>
      <p:sp>
        <p:nvSpPr>
          <p:cNvPr id="66" name="圆角矩形 65"/>
          <p:cNvSpPr/>
          <p:nvPr>
            <p:custDataLst>
              <p:tags r:id="rId7"/>
            </p:custDataLst>
          </p:nvPr>
        </p:nvSpPr>
        <p:spPr>
          <a:xfrm>
            <a:off x="4140835" y="6185535"/>
            <a:ext cx="1732915" cy="40005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内存</a:t>
            </a:r>
            <a:endParaRPr lang="zh-CN" altLang="en-US"/>
          </a:p>
        </p:txBody>
      </p:sp>
      <p:sp>
        <p:nvSpPr>
          <p:cNvPr id="67" name="圆角矩形 66"/>
          <p:cNvSpPr/>
          <p:nvPr>
            <p:custDataLst>
              <p:tags r:id="rId8"/>
            </p:custDataLst>
          </p:nvPr>
        </p:nvSpPr>
        <p:spPr>
          <a:xfrm>
            <a:off x="4140835" y="2743200"/>
            <a:ext cx="1732915" cy="4000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REG/ALU/AGU</a:t>
            </a:r>
            <a:endParaRPr lang="en-US" altLang="zh-CN"/>
          </a:p>
        </p:txBody>
      </p:sp>
      <p:cxnSp>
        <p:nvCxnSpPr>
          <p:cNvPr id="68" name="直接箭头连接符 67"/>
          <p:cNvCxnSpPr>
            <a:stCxn id="2" idx="0"/>
          </p:cNvCxnSpPr>
          <p:nvPr>
            <p:custDataLst>
              <p:tags r:id="rId9"/>
            </p:custDataLst>
          </p:nvPr>
        </p:nvCxnSpPr>
        <p:spPr>
          <a:xfrm flipV="1">
            <a:off x="5467985" y="3150870"/>
            <a:ext cx="635" cy="28448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箭头连接符 81"/>
          <p:cNvCxnSpPr/>
          <p:nvPr>
            <p:custDataLst>
              <p:tags r:id="rId10"/>
            </p:custDataLst>
          </p:nvPr>
        </p:nvCxnSpPr>
        <p:spPr>
          <a:xfrm flipV="1">
            <a:off x="5467350" y="3835400"/>
            <a:ext cx="635" cy="28448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>
            <p:custDataLst>
              <p:tags r:id="rId11"/>
            </p:custDataLst>
          </p:nvPr>
        </p:nvCxnSpPr>
        <p:spPr>
          <a:xfrm flipH="1" flipV="1">
            <a:off x="4585335" y="3143250"/>
            <a:ext cx="635" cy="978535"/>
          </a:xfrm>
          <a:prstGeom prst="straightConnector1">
            <a:avLst/>
          </a:prstGeom>
          <a:ln w="635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箭头连接符 83"/>
          <p:cNvCxnSpPr>
            <a:endCxn id="26" idx="2"/>
          </p:cNvCxnSpPr>
          <p:nvPr>
            <p:custDataLst>
              <p:tags r:id="rId12"/>
            </p:custDataLst>
          </p:nvPr>
        </p:nvCxnSpPr>
        <p:spPr>
          <a:xfrm flipV="1">
            <a:off x="5007610" y="4519930"/>
            <a:ext cx="0" cy="661035"/>
          </a:xfrm>
          <a:prstGeom prst="straightConnector1">
            <a:avLst/>
          </a:prstGeom>
          <a:ln w="6350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/>
          <p:cNvCxnSpPr/>
          <p:nvPr>
            <p:custDataLst>
              <p:tags r:id="rId13"/>
            </p:custDataLst>
          </p:nvPr>
        </p:nvCxnSpPr>
        <p:spPr>
          <a:xfrm flipH="1" flipV="1">
            <a:off x="4987925" y="5593080"/>
            <a:ext cx="10160" cy="578485"/>
          </a:xfrm>
          <a:prstGeom prst="straightConnector1">
            <a:avLst/>
          </a:prstGeom>
          <a:ln w="6350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左箭头标注 88"/>
          <p:cNvSpPr/>
          <p:nvPr>
            <p:custDataLst>
              <p:tags r:id="rId14"/>
            </p:custDataLst>
          </p:nvPr>
        </p:nvSpPr>
        <p:spPr>
          <a:xfrm>
            <a:off x="6276975" y="2538730"/>
            <a:ext cx="2853690" cy="2277745"/>
          </a:xfrm>
          <a:prstGeom prst="leftArrowCallout">
            <a:avLst>
              <a:gd name="adj1" fmla="val 13274"/>
              <a:gd name="adj2" fmla="val 17161"/>
              <a:gd name="adj3" fmla="val 19500"/>
              <a:gd name="adj4" fmla="val 78309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每次访存都要查询</a:t>
            </a:r>
            <a:r>
              <a:rPr lang="en-US" altLang="zh-CN"/>
              <a:t>TLB</a:t>
            </a:r>
            <a:r>
              <a:rPr lang="zh-CN" altLang="en-US"/>
              <a:t>，因此</a:t>
            </a:r>
            <a:r>
              <a:rPr lang="en-US" altLang="zh-CN"/>
              <a:t>TLB</a:t>
            </a:r>
            <a:r>
              <a:rPr lang="zh-CN" altLang="en-US"/>
              <a:t>和一级缓存一样，都是相当热的部件。降低它的功耗，提高它的利用率至关重要。关于这些，我们在下堂课再行</a:t>
            </a:r>
            <a:r>
              <a:rPr lang="zh-CN" altLang="en-US"/>
              <a:t>讲解。</a:t>
            </a:r>
            <a:endParaRPr lang="zh-CN" altLang="en-US"/>
          </a:p>
        </p:txBody>
      </p:sp>
    </p:spTree>
    <p:custDataLst>
      <p:tags r:id="rId15"/>
    </p:custData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52246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快表的填充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快表填充</a:t>
            </a:r>
            <a:r>
              <a:rPr lang="en-US" altLang="zh-CN" sz="2000" b="1">
                <a:solidFill>
                  <a:srgbClr val="9C0B15"/>
                </a:solidFill>
              </a:rPr>
              <a:t>	TLB Filling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如果在TLB中查询不到该段对应的表项，如何将这个表项填充到快表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中？硬件还是软件？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软件填充</a:t>
            </a:r>
            <a:r>
              <a:rPr lang="en-US" altLang="zh-CN" sz="2000"/>
              <a:t>	</a:t>
            </a:r>
            <a:r>
              <a:rPr lang="zh-CN" altLang="en-US" sz="2000"/>
              <a:t>适用于那些</a:t>
            </a:r>
            <a:r>
              <a:rPr lang="en-US" altLang="zh-CN" sz="2000"/>
              <a:t>CPU</a:t>
            </a:r>
            <a:r>
              <a:rPr lang="zh-CN" altLang="en-US" sz="2000"/>
              <a:t>提供一组寄存器存放段描述符的场合。当</a:t>
            </a:r>
            <a:r>
              <a:rPr lang="en-US" altLang="zh-CN" sz="2000"/>
              <a:t>CPU</a:t>
            </a:r>
            <a:r>
              <a:rPr lang="zh-CN" altLang="en-US" sz="2000"/>
              <a:t>在这组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寄存器中</a:t>
            </a:r>
            <a:r>
              <a:rPr lang="zh-CN" altLang="en-US" sz="2000">
                <a:solidFill>
                  <a:srgbClr val="9C0B15"/>
                </a:solidFill>
              </a:rPr>
              <a:t>找不到段描述符</a:t>
            </a:r>
            <a:r>
              <a:rPr lang="zh-CN" altLang="en-US" sz="2000"/>
              <a:t>的时候，便会生成一个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内存管理</a:t>
            </a:r>
            <a:r>
              <a:rPr lang="zh-CN" altLang="en-US" sz="2000">
                <a:solidFill>
                  <a:srgbClr val="9C0B15"/>
                </a:solidFill>
              </a:rPr>
              <a:t>异常</a:t>
            </a:r>
            <a:r>
              <a:rPr lang="zh-CN" altLang="en-US" sz="2000"/>
              <a:t>，操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作系统可以</a:t>
            </a:r>
            <a:r>
              <a:rPr lang="zh-CN" altLang="en-US" sz="2000">
                <a:solidFill>
                  <a:srgbClr val="9C0B15"/>
                </a:solidFill>
              </a:rPr>
              <a:t>截获并处理该异常</a:t>
            </a:r>
            <a:r>
              <a:rPr lang="zh-CN" altLang="en-US" sz="2000"/>
              <a:t>。在处理流程中，操作系统可</a:t>
            </a:r>
            <a:r>
              <a:rPr lang="zh-CN" altLang="en-US" sz="2000">
                <a:solidFill>
                  <a:srgbClr val="9C0B15"/>
                </a:solidFill>
              </a:rPr>
              <a:t>读取段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表</a:t>
            </a:r>
            <a:r>
              <a:rPr lang="zh-CN" altLang="en-US" sz="2000"/>
              <a:t>，然后</a:t>
            </a:r>
            <a:r>
              <a:rPr lang="zh-CN" altLang="en-US" sz="2000">
                <a:solidFill>
                  <a:srgbClr val="9C0B15"/>
                </a:solidFill>
              </a:rPr>
              <a:t>将段描述符手动填充到CPU的段寄存器组</a:t>
            </a:r>
            <a:r>
              <a:rPr lang="zh-CN" altLang="en-US" sz="2000"/>
              <a:t>中。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这种方法非常讨巧，等同于把段寄存器组变成了快表。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这样做有什么优缺点？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优点	</a:t>
            </a:r>
            <a:r>
              <a:rPr lang="en-US" altLang="zh-CN" sz="2000"/>
              <a:t>	</a:t>
            </a:r>
            <a:r>
              <a:rPr lang="zh-CN" altLang="en-US" sz="2000"/>
              <a:t>段表是软件查询的，因此什么格式</a:t>
            </a:r>
            <a:r>
              <a:rPr lang="zh-CN" altLang="en-US" sz="2000">
                <a:solidFill>
                  <a:srgbClr val="9C0B15"/>
                </a:solidFill>
              </a:rPr>
              <a:t>软件说了算</a:t>
            </a:r>
            <a:r>
              <a:rPr lang="zh-CN" altLang="en-US" sz="2000"/>
              <a:t>，而且操作系统在任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何时候都能</a:t>
            </a:r>
            <a:r>
              <a:rPr lang="zh-CN" altLang="en-US" sz="2000">
                <a:solidFill>
                  <a:srgbClr val="9C0B15"/>
                </a:solidFill>
              </a:rPr>
              <a:t>控制段表的内容</a:t>
            </a:r>
            <a:r>
              <a:rPr lang="zh-CN" altLang="en-US" sz="2000"/>
              <a:t>，添加段描述符到段表中时也可自行决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定</a:t>
            </a:r>
            <a:r>
              <a:rPr lang="zh-CN" altLang="en-US" sz="2000">
                <a:solidFill>
                  <a:srgbClr val="9C0B15"/>
                </a:solidFill>
              </a:rPr>
              <a:t>替换哪个段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缺点</a:t>
            </a:r>
            <a:r>
              <a:rPr lang="en-US" altLang="zh-CN" sz="2000"/>
              <a:t>		</a:t>
            </a:r>
            <a:r>
              <a:rPr lang="zh-CN" altLang="en-US" sz="2000"/>
              <a:t>内存管理异常非常</a:t>
            </a:r>
            <a:r>
              <a:rPr lang="zh-CN" altLang="en-US" sz="2000">
                <a:solidFill>
                  <a:srgbClr val="9C0B15"/>
                </a:solidFill>
              </a:rPr>
              <a:t>常见</a:t>
            </a:r>
            <a:r>
              <a:rPr lang="zh-CN" altLang="en-US" sz="2000"/>
              <a:t>，而软件处理非常</a:t>
            </a:r>
            <a:r>
              <a:rPr lang="zh-CN" altLang="en-US" sz="2000">
                <a:solidFill>
                  <a:srgbClr val="9C0B15"/>
                </a:solidFill>
              </a:rPr>
              <a:t>消耗CPU时间</a:t>
            </a:r>
            <a:r>
              <a:rPr lang="zh-CN" altLang="en-US" sz="2000"/>
              <a:t>。另外，如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果段表很大，切换进程时拷贝整个段表到寄存器太慢了。</a:t>
            </a:r>
            <a:endParaRPr lang="zh-CN" altLang="en-US" sz="2000"/>
          </a:p>
        </p:txBody>
      </p:sp>
      <p:sp>
        <p:nvSpPr>
          <p:cNvPr id="60" name="文本框 59"/>
          <p:cNvSpPr txBox="1"/>
          <p:nvPr/>
        </p:nvSpPr>
        <p:spPr>
          <a:xfrm>
            <a:off x="3048000" y="3229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>
                <a:sym typeface="+mn-ea"/>
              </a:rPr>
              <a:t>		</a:t>
            </a:r>
            <a:endParaRPr lang="en-US" altLang="zh-CN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44355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快表的填充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硬件填充</a:t>
            </a:r>
            <a:r>
              <a:rPr lang="en-US" altLang="zh-CN" sz="2000"/>
              <a:t>	</a:t>
            </a:r>
            <a:r>
              <a:rPr lang="zh-CN" altLang="en-US" sz="2000"/>
              <a:t>适用于那些</a:t>
            </a:r>
            <a:r>
              <a:rPr lang="en-US" altLang="zh-CN" sz="2000"/>
              <a:t>CPU</a:t>
            </a:r>
            <a:r>
              <a:rPr lang="zh-CN" altLang="en-US" sz="2000"/>
              <a:t>提供真正的</a:t>
            </a:r>
            <a:r>
              <a:rPr lang="en-US" altLang="zh-CN" sz="2000"/>
              <a:t>TLB</a:t>
            </a:r>
            <a:r>
              <a:rPr lang="zh-CN" altLang="en-US" sz="2000"/>
              <a:t>来存放描述符的场合。当</a:t>
            </a:r>
            <a:r>
              <a:rPr lang="en-US" altLang="zh-CN" sz="2000"/>
              <a:t>CPU</a:t>
            </a:r>
            <a:r>
              <a:rPr lang="zh-CN" altLang="en-US" sz="2000"/>
              <a:t>在</a:t>
            </a:r>
            <a:r>
              <a:rPr lang="en-US" altLang="zh-CN" sz="2000">
                <a:sym typeface="+mn-ea"/>
              </a:rPr>
              <a:t>TLB</a:t>
            </a:r>
            <a:r>
              <a:rPr lang="en-US" altLang="zh-CN" sz="2000">
                <a:sym typeface="+mn-ea"/>
              </a:rPr>
              <a:t> 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中</a:t>
            </a:r>
            <a:r>
              <a:rPr lang="zh-CN" altLang="en-US" sz="2000">
                <a:solidFill>
                  <a:srgbClr val="9C0B15"/>
                </a:solidFill>
              </a:rPr>
              <a:t>找不到段描述符（不命中）</a:t>
            </a:r>
            <a:r>
              <a:rPr lang="zh-CN" altLang="en-US" sz="2000"/>
              <a:t>的时候，它会</a:t>
            </a:r>
            <a:r>
              <a:rPr lang="zh-CN" sz="2000"/>
              <a:t>自动调用</a:t>
            </a:r>
            <a:r>
              <a:rPr lang="zh-CN" altLang="en-US" sz="2000">
                <a:solidFill>
                  <a:srgbClr val="9C0B15"/>
                </a:solidFill>
              </a:rPr>
              <a:t>表查找器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（Table Walker）</a:t>
            </a:r>
            <a:r>
              <a:rPr lang="en-US" altLang="zh-CN" sz="2000">
                <a:sym typeface="+mn-ea"/>
              </a:rPr>
              <a:t>	</a:t>
            </a:r>
            <a:r>
              <a:rPr lang="zh-CN" sz="2000"/>
              <a:t>硬件，该查找器将</a:t>
            </a:r>
            <a:r>
              <a:rPr lang="zh-CN" altLang="en-US" sz="2000"/>
              <a:t>读取段表并将段描述符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自动</a:t>
            </a:r>
            <a:r>
              <a:rPr lang="zh-CN" altLang="en-US" sz="2000">
                <a:solidFill>
                  <a:srgbClr val="9C0B15"/>
                </a:solidFill>
              </a:rPr>
              <a:t>填充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到</a:t>
            </a:r>
            <a:r>
              <a:rPr lang="en-US" altLang="zh-CN" sz="2000"/>
              <a:t>TLB</a:t>
            </a:r>
            <a:r>
              <a:rPr lang="zh-CN" altLang="en-US" sz="2000"/>
              <a:t>中。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优点	</a:t>
            </a:r>
            <a:r>
              <a:rPr lang="en-US" altLang="zh-CN" sz="2000"/>
              <a:t>	</a:t>
            </a:r>
            <a:r>
              <a:rPr lang="zh-CN" altLang="en-US" sz="2000"/>
              <a:t>填充</a:t>
            </a:r>
            <a:r>
              <a:rPr lang="zh-CN" altLang="en-US" sz="2000"/>
              <a:t>速度快，平均性能好。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缺点</a:t>
            </a:r>
            <a:r>
              <a:rPr lang="en-US" altLang="zh-CN" sz="2000"/>
              <a:t>		</a:t>
            </a:r>
            <a:r>
              <a:rPr lang="zh-CN" altLang="en-US" sz="2000"/>
              <a:t>段表的</a:t>
            </a:r>
            <a:r>
              <a:rPr lang="zh-CN" altLang="en-US" sz="2000">
                <a:solidFill>
                  <a:srgbClr val="9C0B15"/>
                </a:solidFill>
              </a:rPr>
              <a:t>格式由硬件决定</a:t>
            </a:r>
            <a:r>
              <a:rPr lang="zh-CN" altLang="en-US" sz="2000"/>
              <a:t>了，而且操作系统开发者失去了对</a:t>
            </a:r>
            <a:r>
              <a:rPr lang="en-US" altLang="zh-CN" sz="2000"/>
              <a:t>TLB</a:t>
            </a:r>
            <a:r>
              <a:rPr lang="zh-CN" altLang="en-US" sz="2000"/>
              <a:t>内容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的控制，因为硬件会</a:t>
            </a:r>
            <a:r>
              <a:rPr lang="zh-CN" altLang="en-US" sz="2000">
                <a:solidFill>
                  <a:srgbClr val="9C0B15"/>
                </a:solidFill>
              </a:rPr>
              <a:t>自主决定</a:t>
            </a:r>
            <a:r>
              <a:rPr lang="zh-CN" altLang="en-US" sz="2000"/>
              <a:t>新的段描述符覆盖哪个旧描述符。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硬件或软件</a:t>
            </a:r>
            <a:r>
              <a:rPr lang="en-US" altLang="zh-CN" sz="2000"/>
              <a:t>	</a:t>
            </a:r>
            <a:r>
              <a:rPr lang="zh-CN" altLang="en-US" sz="2000"/>
              <a:t>在那些需要对</a:t>
            </a:r>
            <a:r>
              <a:rPr lang="en-US" altLang="zh-CN" sz="2000"/>
              <a:t>TLB</a:t>
            </a:r>
            <a:r>
              <a:rPr lang="zh-CN" altLang="en-US" sz="2000"/>
              <a:t>施加</a:t>
            </a:r>
            <a:r>
              <a:rPr lang="zh-CN" altLang="en-US" sz="2000">
                <a:solidFill>
                  <a:srgbClr val="9C0B15"/>
                </a:solidFill>
              </a:rPr>
              <a:t>完全控制</a:t>
            </a:r>
            <a:r>
              <a:rPr lang="zh-CN" altLang="en-US" sz="2000"/>
              <a:t>，或需要</a:t>
            </a:r>
            <a:r>
              <a:rPr lang="zh-CN" altLang="en-US" sz="2000">
                <a:solidFill>
                  <a:srgbClr val="9C0B15"/>
                </a:solidFill>
              </a:rPr>
              <a:t>节省成本</a:t>
            </a:r>
            <a:r>
              <a:rPr lang="zh-CN" altLang="en-US" sz="2000"/>
              <a:t>的场合，选择软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件；在那些</a:t>
            </a:r>
            <a:r>
              <a:rPr lang="zh-CN" altLang="en-US" sz="2000">
                <a:solidFill>
                  <a:srgbClr val="9C0B15"/>
                </a:solidFill>
              </a:rPr>
              <a:t>不关心成本</a:t>
            </a:r>
            <a:r>
              <a:rPr lang="zh-CN" altLang="en-US" sz="2000"/>
              <a:t>且在乎</a:t>
            </a:r>
            <a:r>
              <a:rPr lang="zh-CN" altLang="en-US" sz="2000">
                <a:solidFill>
                  <a:srgbClr val="9C0B15"/>
                </a:solidFill>
              </a:rPr>
              <a:t>平均性能</a:t>
            </a:r>
            <a:r>
              <a:rPr lang="zh-CN" altLang="en-US" sz="2000"/>
              <a:t>的场合，则选择硬件。一般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地，硬件表查找器是一个大众选择，因为它的成本相较于其它硬件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微不足道，而且</a:t>
            </a:r>
            <a:r>
              <a:rPr lang="zh-CN" altLang="en-US" sz="2000">
                <a:solidFill>
                  <a:srgbClr val="9C0B15"/>
                </a:solidFill>
              </a:rPr>
              <a:t>填充比软件快得多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缺段异常</a:t>
            </a:r>
            <a:r>
              <a:rPr lang="en-US" altLang="zh-CN" sz="2000"/>
              <a:t>	</a:t>
            </a:r>
            <a:r>
              <a:rPr lang="zh-CN" altLang="en-US" sz="2000"/>
              <a:t>段表中无法找到段的情况。对于软件填充的场合，</a:t>
            </a:r>
            <a:r>
              <a:rPr lang="zh-CN" altLang="en-US" sz="2000">
                <a:sym typeface="+mn-ea"/>
              </a:rPr>
              <a:t>内存管理</a:t>
            </a:r>
            <a:r>
              <a:rPr lang="zh-CN" altLang="en-US" sz="2000">
                <a:sym typeface="+mn-ea"/>
              </a:rPr>
              <a:t>异常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不绝对等于缺段异常</a:t>
            </a:r>
            <a:r>
              <a:rPr lang="zh-CN" altLang="en-US" sz="2000">
                <a:sym typeface="+mn-ea"/>
              </a:rPr>
              <a:t>，只有在操作系统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在段表中也找不到表项的时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候，该异常才上访成缺段异常</a:t>
            </a:r>
            <a:r>
              <a:rPr lang="zh-CN" altLang="en-US" sz="2000">
                <a:sym typeface="+mn-ea"/>
              </a:rPr>
              <a:t>。对于硬件填充的场合，任何的</a:t>
            </a:r>
            <a:r>
              <a:rPr lang="zh-CN" altLang="en-US" sz="2000">
                <a:sym typeface="+mn-ea"/>
              </a:rPr>
              <a:t>内存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管理异常都表示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该表项在段表中不存在</a:t>
            </a:r>
            <a:r>
              <a:rPr lang="zh-CN" altLang="en-US" sz="2000">
                <a:sym typeface="+mn-ea"/>
              </a:rPr>
              <a:t>，因此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所有的内存管理异常		都是缺段异常</a:t>
            </a:r>
            <a:r>
              <a:rPr lang="zh-CN" altLang="en-US" sz="2000">
                <a:sym typeface="+mn-ea"/>
              </a:rPr>
              <a:t>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一旦缺段异常发生，操作系统就必须做更深介入。</a:t>
            </a:r>
            <a:endParaRPr lang="zh-CN" altLang="en-US" sz="2000"/>
          </a:p>
        </p:txBody>
      </p:sp>
      <p:sp>
        <p:nvSpPr>
          <p:cNvPr id="60" name="文本框 59"/>
          <p:cNvSpPr txBox="1"/>
          <p:nvPr/>
        </p:nvSpPr>
        <p:spPr>
          <a:xfrm>
            <a:off x="3048000" y="3229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>
                <a:sym typeface="+mn-ea"/>
              </a:rPr>
              <a:t>		</a:t>
            </a:r>
            <a:endParaRPr lang="en-US" altLang="zh-CN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程序的虚拟地址布局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</a:rPr>
              <a:t>.heap	</a:t>
            </a:r>
            <a:r>
              <a:rPr lang="zh-CN" sz="2000"/>
              <a:t>最大的段。程序中所有的内存分配请求都在这一段进行。</a:t>
            </a:r>
            <a:endParaRPr lang="zh-CN" sz="2000"/>
          </a:p>
        </p:txBody>
      </p:sp>
      <p:sp>
        <p:nvSpPr>
          <p:cNvPr id="2" name="矩形 1"/>
          <p:cNvSpPr/>
          <p:nvPr/>
        </p:nvSpPr>
        <p:spPr>
          <a:xfrm>
            <a:off x="3861435" y="1268730"/>
            <a:ext cx="1930400" cy="1177290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</a:t>
            </a:r>
            <a:endParaRPr lang="en-US" altLang="zh-CN"/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3861435" y="2446020"/>
            <a:ext cx="1930400" cy="477520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</a:t>
            </a:r>
            <a:endParaRPr lang="en-US" altLang="zh-CN"/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3861435" y="3815080"/>
            <a:ext cx="1930400" cy="800100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</a:t>
            </a:r>
            <a:endParaRPr lang="en-US" altLang="zh-CN"/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3861435" y="4615180"/>
            <a:ext cx="1930400" cy="599440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.zidata/.bss</a:t>
            </a:r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3861435" y="5214620"/>
            <a:ext cx="1930400" cy="704215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.heap</a:t>
            </a:r>
            <a:endParaRPr lang="en-US" altLang="zh-CN"/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3861435" y="5918835"/>
            <a:ext cx="1930400" cy="70421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.stack</a:t>
            </a:r>
            <a:endParaRPr lang="en-US" altLang="zh-CN"/>
          </a:p>
        </p:txBody>
      </p:sp>
      <p:sp>
        <p:nvSpPr>
          <p:cNvPr id="15" name="矩形 14"/>
          <p:cNvSpPr/>
          <p:nvPr>
            <p:custDataLst>
              <p:tags r:id="rId7"/>
            </p:custDataLst>
          </p:nvPr>
        </p:nvSpPr>
        <p:spPr>
          <a:xfrm>
            <a:off x="1931035" y="1268730"/>
            <a:ext cx="1930400" cy="1177290"/>
          </a:xfrm>
          <a:prstGeom prst="rect">
            <a:avLst/>
          </a:prstGeom>
          <a:solidFill>
            <a:srgbClr val="D02F35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代码段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Code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>
            <p:custDataLst>
              <p:tags r:id="rId8"/>
            </p:custDataLst>
          </p:nvPr>
        </p:nvSpPr>
        <p:spPr>
          <a:xfrm>
            <a:off x="1931035" y="2446655"/>
            <a:ext cx="1930400" cy="2767965"/>
          </a:xfrm>
          <a:prstGeom prst="rect">
            <a:avLst/>
          </a:prstGeom>
          <a:solidFill>
            <a:schemeClr val="accent5">
              <a:alpha val="50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数据段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Data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矩形 27"/>
          <p:cNvSpPr/>
          <p:nvPr>
            <p:custDataLst>
              <p:tags r:id="rId9"/>
            </p:custDataLst>
          </p:nvPr>
        </p:nvSpPr>
        <p:spPr>
          <a:xfrm>
            <a:off x="1931035" y="5214620"/>
            <a:ext cx="1930400" cy="1408430"/>
          </a:xfrm>
          <a:prstGeom prst="rect">
            <a:avLst/>
          </a:prstGeom>
          <a:solidFill>
            <a:schemeClr val="accent6">
              <a:alpha val="75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  <a:sym typeface="+mn-ea"/>
              </a:rPr>
              <a:t>堆段与栈段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Heap/Stack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矩形 61"/>
          <p:cNvSpPr/>
          <p:nvPr>
            <p:custDataLst>
              <p:tags r:id="rId10"/>
            </p:custDataLst>
          </p:nvPr>
        </p:nvSpPr>
        <p:spPr>
          <a:xfrm>
            <a:off x="5791835" y="1268730"/>
            <a:ext cx="1930400" cy="1655445"/>
          </a:xfrm>
          <a:prstGeom prst="rect">
            <a:avLst/>
          </a:prstGeom>
          <a:solidFill>
            <a:schemeClr val="accent2">
              <a:alpha val="75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0x08000000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只读段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0x083FFFFF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3" name="矩形 62"/>
          <p:cNvSpPr/>
          <p:nvPr>
            <p:custDataLst>
              <p:tags r:id="rId11"/>
            </p:custDataLst>
          </p:nvPr>
        </p:nvSpPr>
        <p:spPr>
          <a:xfrm>
            <a:off x="5791835" y="3815080"/>
            <a:ext cx="1930400" cy="2808605"/>
          </a:xfrm>
          <a:prstGeom prst="rect">
            <a:avLst/>
          </a:prstGeom>
          <a:solidFill>
            <a:srgbClr val="7030A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0x20000000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读写段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0x207FFFFF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>
            <p:custDataLst>
              <p:tags r:id="rId12"/>
            </p:custDataLst>
          </p:nvPr>
        </p:nvSpPr>
        <p:spPr>
          <a:xfrm>
            <a:off x="334010" y="1269365"/>
            <a:ext cx="1597025" cy="535495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逻辑布局（Logical View）设计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6" name="矩形 65"/>
          <p:cNvSpPr/>
          <p:nvPr>
            <p:custDataLst>
              <p:tags r:id="rId13"/>
            </p:custDataLst>
          </p:nvPr>
        </p:nvSpPr>
        <p:spPr>
          <a:xfrm>
            <a:off x="7722235" y="1269365"/>
            <a:ext cx="1732280" cy="535495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运行时布局（</a:t>
            </a:r>
            <a:r>
              <a:rPr lang="en-US" altLang="zh-CN">
                <a:solidFill>
                  <a:schemeClr val="tx1"/>
                </a:solidFill>
              </a:rPr>
              <a:t>Runtime </a:t>
            </a:r>
            <a:r>
              <a:rPr lang="zh-CN" altLang="en-US">
                <a:solidFill>
                  <a:schemeClr val="tx1"/>
                </a:solidFill>
              </a:rPr>
              <a:t>View）实现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椭圆 24"/>
          <p:cNvSpPr/>
          <p:nvPr>
            <p:custDataLst>
              <p:tags r:id="rId14"/>
            </p:custDataLst>
          </p:nvPr>
        </p:nvSpPr>
        <p:spPr>
          <a:xfrm>
            <a:off x="3861435" y="5214620"/>
            <a:ext cx="1930400" cy="704850"/>
          </a:xfrm>
          <a:prstGeom prst="ellipse">
            <a:avLst/>
          </a:prstGeom>
          <a:noFill/>
          <a:ln w="635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5"/>
    </p:custData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44355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快表的其他操作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快表冲刷	TLB Flush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在切换属于不同进程的线程时，快表中仍然包含着前一个进程的表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项。这是不容许的，否则运行在新进程的线程就等于使用了老线程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所在进程的地址空间了。此时，需要通知</a:t>
            </a:r>
            <a:r>
              <a:rPr lang="en-US" altLang="zh-CN" sz="2000"/>
              <a:t>CPU</a:t>
            </a:r>
            <a:r>
              <a:rPr lang="zh-CN" altLang="en-US" sz="2000">
                <a:solidFill>
                  <a:srgbClr val="9C0B15"/>
                </a:solidFill>
              </a:rPr>
              <a:t>清空快表的所有内容</a:t>
            </a:r>
            <a:r>
              <a:rPr lang="zh-CN" altLang="en-US" sz="2000"/>
              <a:t>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并在新进程中</a:t>
            </a:r>
            <a:r>
              <a:rPr lang="zh-CN" altLang="en-US" sz="2000">
                <a:solidFill>
                  <a:srgbClr val="9C0B15"/>
                </a:solidFill>
              </a:rPr>
              <a:t>重新填充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快表击落	</a:t>
            </a:r>
            <a:r>
              <a:rPr lang="en-US" altLang="zh-CN" sz="2000" b="1">
                <a:solidFill>
                  <a:srgbClr val="9C0B15"/>
                </a:solidFill>
              </a:rPr>
              <a:t>TLB Shootdown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在运行某个进程中的线程时，快表的某些表项可能不再有效，比如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通过系统调用修改或删除内存映射关系</a:t>
            </a:r>
            <a:r>
              <a:rPr lang="zh-CN" altLang="en-US" sz="2000"/>
              <a:t>等。此时，无效的表项必须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被除去。直接进行快表冲刷是可以做到这一点的，但这会清空整个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快表，</a:t>
            </a:r>
            <a:r>
              <a:rPr lang="zh-CN" altLang="en-US" sz="2000">
                <a:solidFill>
                  <a:srgbClr val="9C0B15"/>
                </a:solidFill>
              </a:rPr>
              <a:t>对性能将产生影响</a:t>
            </a:r>
            <a:r>
              <a:rPr lang="zh-CN" altLang="en-US" sz="2000"/>
              <a:t>。因此，我们可以通知</a:t>
            </a:r>
            <a:r>
              <a:rPr lang="en-US" altLang="zh-CN" sz="2000"/>
              <a:t>CPU</a:t>
            </a:r>
            <a:r>
              <a:rPr lang="zh-CN" altLang="en-US" sz="2000">
                <a:solidFill>
                  <a:srgbClr val="9C0B15"/>
                </a:solidFill>
              </a:rPr>
              <a:t>只清除某一个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表项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快表锁定	TLB Lockdown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在那些由硬件填充快表的架构中，有时为使程序员获得一些对快表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内容的控制权，会提供几个</a:t>
            </a:r>
            <a:r>
              <a:rPr lang="zh-CN" altLang="en-US" sz="2000">
                <a:solidFill>
                  <a:srgbClr val="9C0B15"/>
                </a:solidFill>
              </a:rPr>
              <a:t>可以由软件填充并锁定的表项</a:t>
            </a:r>
            <a:r>
              <a:rPr lang="zh-CN" altLang="en-US" sz="2000"/>
              <a:t>。这些表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项会</a:t>
            </a:r>
            <a:r>
              <a:rPr lang="zh-CN" altLang="en-US" sz="2000">
                <a:solidFill>
                  <a:srgbClr val="9C0B15"/>
                </a:solidFill>
              </a:rPr>
              <a:t>无条件保留，直到操作系统修改它们</a:t>
            </a:r>
            <a:r>
              <a:rPr lang="zh-CN" altLang="en-US" sz="2000"/>
              <a:t>。当然，在切换进程时，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操作系统也</a:t>
            </a:r>
            <a:r>
              <a:rPr lang="zh-CN" altLang="en-US" sz="2000">
                <a:solidFill>
                  <a:srgbClr val="9C0B15"/>
                </a:solidFill>
              </a:rPr>
              <a:t>必须负责更新这几条表项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这可以看做是</a:t>
            </a:r>
            <a:r>
              <a:rPr lang="zh-CN" altLang="en-US" sz="2000">
                <a:solidFill>
                  <a:srgbClr val="9C0B15"/>
                </a:solidFill>
              </a:rPr>
              <a:t>软件填充和硬件填充的某种折中</a:t>
            </a:r>
            <a:r>
              <a:rPr lang="zh-CN" altLang="en-US" sz="2000"/>
              <a:t>。</a:t>
            </a:r>
            <a:endParaRPr lang="zh-CN" altLang="en-US" sz="2000"/>
          </a:p>
        </p:txBody>
      </p:sp>
      <p:sp>
        <p:nvSpPr>
          <p:cNvPr id="60" name="文本框 59"/>
          <p:cNvSpPr txBox="1"/>
          <p:nvPr/>
        </p:nvSpPr>
        <p:spPr>
          <a:xfrm>
            <a:off x="3048000" y="3229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>
                <a:sym typeface="+mn-ea"/>
              </a:rPr>
              <a:t>		</a:t>
            </a:r>
            <a:endParaRPr lang="en-US" altLang="zh-CN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44355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快表的其他问题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替换算法	</a:t>
            </a:r>
            <a:r>
              <a:rPr lang="zh-CN" altLang="en-US" sz="2000"/>
              <a:t>如果当前快表已满，我们又需要访问一个新的段，那么就需要将原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有的某个段的描述符</a:t>
            </a:r>
            <a:r>
              <a:rPr lang="zh-CN" altLang="en-US" sz="2000">
                <a:solidFill>
                  <a:srgbClr val="9C0B15"/>
                </a:solidFill>
              </a:rPr>
              <a:t>覆盖掉</a:t>
            </a:r>
            <a:r>
              <a:rPr lang="zh-CN" altLang="en-US" sz="2000"/>
              <a:t>，这又称为</a:t>
            </a:r>
            <a:r>
              <a:rPr lang="zh-CN" altLang="en-US" sz="2000">
                <a:solidFill>
                  <a:srgbClr val="9C0B15"/>
                </a:solidFill>
              </a:rPr>
              <a:t>逐出（Evict）快表</a:t>
            </a:r>
            <a:r>
              <a:rPr lang="zh-CN" altLang="en-US" sz="2000"/>
              <a:t>。那么，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按照什么标准来选择逐出哪个段的描述符呢</a:t>
            </a:r>
            <a:r>
              <a:rPr lang="zh-CN" altLang="en-US" sz="2000"/>
              <a:t>？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快表的大小	</a:t>
            </a:r>
            <a:r>
              <a:rPr lang="zh-CN" altLang="en-US" sz="2000"/>
              <a:t>显而易见，对于任何程序，快表都是越大越好，如果大到能把整个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段表都放下是最好。那么，程序的性能是否随着快表表项的增加而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线性提升呢？或者说，</a:t>
            </a:r>
            <a:r>
              <a:rPr lang="zh-CN" altLang="en-US" sz="2000">
                <a:solidFill>
                  <a:srgbClr val="9C0B15"/>
                </a:solidFill>
              </a:rPr>
              <a:t>每单位量的快表表项增加，是否得到同样的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程序性能提升呢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（边际收益问题）</a:t>
            </a:r>
            <a:r>
              <a:rPr lang="zh-CN" altLang="en-US" sz="2000"/>
              <a:t>？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另外，是否有可能出现</a:t>
            </a:r>
            <a:r>
              <a:rPr lang="zh-CN" altLang="en-US" sz="2000">
                <a:solidFill>
                  <a:srgbClr val="9C0B15"/>
                </a:solidFill>
              </a:rPr>
              <a:t>快表表项越多，程序性能越低</a:t>
            </a:r>
            <a:r>
              <a:rPr lang="zh-CN" altLang="en-US" sz="2000"/>
              <a:t>的情况呢？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空间和工作集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一个段表本质上描述一个</a:t>
            </a:r>
            <a:r>
              <a:rPr lang="zh-CN" altLang="en-US" sz="2000">
                <a:solidFill>
                  <a:srgbClr val="9C0B15"/>
                </a:solidFill>
              </a:rPr>
              <a:t>虚拟地址空间</a:t>
            </a:r>
            <a:r>
              <a:rPr lang="zh-CN" altLang="en-US" sz="2000"/>
              <a:t>，而一个快表本质上描述一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个</a:t>
            </a:r>
            <a:r>
              <a:rPr lang="zh-CN" altLang="en-US" sz="2000">
                <a:solidFill>
                  <a:srgbClr val="9C0B15"/>
                </a:solidFill>
              </a:rPr>
              <a:t>工作集</a:t>
            </a:r>
            <a:r>
              <a:rPr lang="zh-CN" altLang="en-US" sz="2000"/>
              <a:t>。</a:t>
            </a:r>
            <a:r>
              <a:rPr lang="zh-CN" altLang="en-US" sz="2000">
                <a:solidFill>
                  <a:srgbClr val="9C0B15"/>
                </a:solidFill>
              </a:rPr>
              <a:t>一个虚拟地址空间内部一定只有一个工作集吗？一个工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作集一定集中在一个虚拟地址空间内部吗？</a:t>
            </a:r>
            <a:endParaRPr lang="zh-CN" altLang="en-US" sz="2000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有关这些问题，我们留到后面再解答。</a:t>
            </a:r>
            <a:endParaRPr lang="zh-CN" altLang="en-US" sz="2000" b="1">
              <a:solidFill>
                <a:srgbClr val="9C0B15"/>
              </a:solidFill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3048000" y="3229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>
                <a:sym typeface="+mn-ea"/>
              </a:rPr>
              <a:t>		</a:t>
            </a:r>
            <a:endParaRPr lang="en-US" altLang="zh-CN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分段的问题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段的连续性</a:t>
            </a:r>
            <a:r>
              <a:rPr lang="zh-CN" altLang="en-US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在一个段之内，存储区域无论在虚拟空间还是物理空间都是是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连续的。这意味着，一个段</a:t>
            </a:r>
            <a:r>
              <a:rPr lang="zh-CN" altLang="en-US" sz="2000">
                <a:solidFill>
                  <a:srgbClr val="9C0B15"/>
                </a:solidFill>
              </a:rPr>
              <a:t>必须使用一整块物理内存</a:t>
            </a:r>
            <a:r>
              <a:rPr lang="zh-CN" altLang="en-US" sz="2000"/>
              <a:t>。但是，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如果</a:t>
            </a:r>
            <a:r>
              <a:rPr lang="zh-CN" altLang="en-US" sz="2000">
                <a:solidFill>
                  <a:srgbClr val="9C0B15"/>
                </a:solidFill>
              </a:rPr>
              <a:t>物理内存还有量，只是凑不出一整块</a:t>
            </a:r>
            <a:r>
              <a:rPr lang="zh-CN" altLang="en-US" sz="2000"/>
              <a:t>，怎么办？</a:t>
            </a:r>
            <a:endParaRPr lang="en-US" altLang="zh-CN" sz="2000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60450" y="1796415"/>
            <a:ext cx="5019675" cy="28003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841750" y="3890010"/>
            <a:ext cx="5458460" cy="2675890"/>
          </a:xfrm>
          <a:prstGeom prst="rect">
            <a:avLst/>
          </a:prstGeom>
        </p:spPr>
      </p:pic>
      <p:sp>
        <p:nvSpPr>
          <p:cNvPr id="2" name="左箭头标注 1"/>
          <p:cNvSpPr/>
          <p:nvPr/>
        </p:nvSpPr>
        <p:spPr>
          <a:xfrm>
            <a:off x="6666865" y="2318385"/>
            <a:ext cx="2319020" cy="914400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1130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分段不会产生内部碎片，但可能产生</a:t>
            </a:r>
            <a:r>
              <a:rPr lang="zh-CN" altLang="en-US"/>
              <a:t>外部碎片</a:t>
            </a:r>
            <a:endParaRPr lang="zh-CN" altLang="en-US"/>
          </a:p>
        </p:txBody>
      </p:sp>
    </p:spTree>
    <p:custDataLst>
      <p:tags r:id="rId6"/>
    </p:custData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内存隔离机制：</a:t>
            </a:r>
            <a:r>
              <a:rPr lang="zh-CN" altLang="en-US" sz="2000" b="1">
                <a:solidFill>
                  <a:srgbClr val="9C0B15"/>
                </a:solidFill>
              </a:rPr>
              <a:t>分</a:t>
            </a:r>
            <a:r>
              <a:rPr lang="zh-CN" altLang="en-US" sz="2000" b="1">
                <a:solidFill>
                  <a:srgbClr val="9C0B15"/>
                </a:solidFill>
              </a:rPr>
              <a:t>页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按页划分虚拟地址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物理地址空间的细粒度划分</a:t>
            </a:r>
            <a:r>
              <a:rPr lang="zh-CN" altLang="en-US" sz="2000">
                <a:sym typeface="+mn-ea"/>
              </a:rPr>
              <a:t>出发，我们将物理地址切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割成一个个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大小相等</a:t>
            </a:r>
            <a:r>
              <a:rPr lang="zh-CN" altLang="en-US" sz="2000">
                <a:sym typeface="+mn-ea"/>
              </a:rPr>
              <a:t>的小页，并将虚拟地址也切割成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样大小的页</a:t>
            </a:r>
            <a:r>
              <a:rPr lang="zh-CN" altLang="en-US" sz="2000">
                <a:sym typeface="+mn-ea"/>
              </a:rPr>
              <a:t>。那么，我们只需要将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每个虚拟页映射到不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同的物理页</a:t>
            </a:r>
            <a:r>
              <a:rPr lang="zh-CN" altLang="en-US" sz="2000">
                <a:sym typeface="+mn-ea"/>
              </a:rPr>
              <a:t>就好了。为此，我们需要给每个页分配一个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页号，同时每个虚拟页都对应一个</a:t>
            </a:r>
            <a:r>
              <a:rPr lang="zh-CN" altLang="en-US" sz="2000">
                <a:sym typeface="+mn-ea"/>
              </a:rPr>
              <a:t>物</a:t>
            </a:r>
            <a:r>
              <a:rPr lang="zh-CN" altLang="en-US" sz="2000">
                <a:sym typeface="+mn-ea"/>
              </a:rPr>
              <a:t>理页，还拥有一个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访问权限。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每个程序的虚拟页到物理页的映射关系组成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页表。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页式内存管理单元	</a:t>
            </a:r>
            <a:r>
              <a:rPr lang="zh-CN" altLang="en-US" sz="2000">
                <a:sym typeface="+mn-ea"/>
              </a:rPr>
              <a:t>常用于分段布局的存储器访问管理工具，具备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按页地址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Paging-based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重映射</a:t>
            </a:r>
            <a:r>
              <a:rPr lang="zh-CN" altLang="en-US" sz="2000">
                <a:sym typeface="+mn-ea"/>
              </a:rPr>
              <a:t>和访问权限管理两个职能。页式内存管理单元使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Memory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用一张页表，每个页都包括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页号</a:t>
            </a:r>
            <a:r>
              <a:rPr lang="en-US" altLang="zh-CN" sz="2000">
                <a:sym typeface="+mn-ea"/>
              </a:rPr>
              <a:t>”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页物理地址</a:t>
            </a:r>
            <a:r>
              <a:rPr lang="en-US" altLang="zh-CN" sz="2000">
                <a:sym typeface="+mn-ea"/>
              </a:rPr>
              <a:t>”</a:t>
            </a:r>
            <a:r>
              <a:rPr lang="zh-CN" altLang="en-US" sz="2000">
                <a:sym typeface="+mn-ea"/>
              </a:rPr>
              <a:t>和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Management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权限</a:t>
            </a:r>
            <a:r>
              <a:rPr lang="en-US" altLang="zh-CN" sz="2000">
                <a:sym typeface="+mn-ea"/>
              </a:rPr>
              <a:t>”</a:t>
            </a:r>
            <a:r>
              <a:rPr lang="zh-CN" altLang="en-US" sz="2000">
                <a:sym typeface="+mn-ea"/>
              </a:rPr>
              <a:t>三个部分。由应用程序发起的每一次内存访问都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Unit			</a:t>
            </a:r>
            <a:r>
              <a:rPr lang="zh-CN" altLang="en-US" sz="2000">
                <a:sym typeface="+mn-ea"/>
              </a:rPr>
              <a:t>需要经过页表指定</a:t>
            </a:r>
            <a:r>
              <a:rPr lang="zh-CN" altLang="en-US" sz="2000">
                <a:sym typeface="+mn-ea"/>
              </a:rPr>
              <a:t>的转换和检查：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P-MMU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）按照访问的虚拟地址中的页号信息查找相应的页。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）发起的访问的性质（读，写，执行）必须是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该页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的权限允许的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）访问的物理地址</a:t>
            </a:r>
            <a:r>
              <a:rPr lang="en-US" altLang="zh-CN" sz="2000">
                <a:sym typeface="+mn-ea"/>
              </a:rPr>
              <a:t>=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基址</a:t>
            </a:r>
            <a:r>
              <a:rPr lang="en-US" altLang="zh-CN" sz="2000">
                <a:sym typeface="+mn-ea"/>
              </a:rPr>
              <a:t>+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页内偏移量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乍看之下比S-MMU还简单。但线性页表中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页的数量</a:t>
            </a:r>
            <a:r>
              <a:rPr lang="en-US" altLang="zh-CN" sz="2000">
                <a:sym typeface="+mn-ea"/>
              </a:rPr>
              <a:t>...</a:t>
            </a:r>
            <a:endParaRPr lang="en-US" altLang="zh-CN" sz="20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37160" y="5139690"/>
            <a:ext cx="2707005" cy="145161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页表示例</a:t>
            </a:r>
            <a:endParaRPr lang="zh-CN" altLang="en-US" sz="2000"/>
          </a:p>
        </p:txBody>
      </p:sp>
      <p:sp>
        <p:nvSpPr>
          <p:cNvPr id="15" name="矩形 14"/>
          <p:cNvSpPr/>
          <p:nvPr>
            <p:custDataLst>
              <p:tags r:id="rId2"/>
            </p:custDataLst>
          </p:nvPr>
        </p:nvSpPr>
        <p:spPr>
          <a:xfrm>
            <a:off x="3336925" y="1111250"/>
            <a:ext cx="302006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......</a:t>
            </a:r>
            <a:endParaRPr lang="en-US" altLang="zh-CN"/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6356350" y="1111250"/>
            <a:ext cx="1862455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/>
              <a:t>.......</a:t>
            </a:r>
            <a:endParaRPr lang="en-US"/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3336925" y="4923155"/>
            <a:ext cx="302006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6356985" y="4923155"/>
            <a:ext cx="186182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6"/>
            </p:custDataLst>
          </p:nvPr>
        </p:nvSpPr>
        <p:spPr>
          <a:xfrm>
            <a:off x="3336925" y="5346700"/>
            <a:ext cx="3020060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0x20632000</a:t>
            </a:r>
            <a:endParaRPr lang="en-US" altLang="zh-CN"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7"/>
            </p:custDataLst>
          </p:nvPr>
        </p:nvSpPr>
        <p:spPr>
          <a:xfrm>
            <a:off x="6356985" y="5346700"/>
            <a:ext cx="1861185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Read, Write</a:t>
            </a:r>
            <a:endParaRPr lang="en-US" altLang="zh-CN">
              <a:sym typeface="+mn-ea"/>
            </a:endParaRPr>
          </a:p>
        </p:txBody>
      </p:sp>
      <p:sp>
        <p:nvSpPr>
          <p:cNvPr id="87" name="矩形 86"/>
          <p:cNvSpPr/>
          <p:nvPr>
            <p:custDataLst>
              <p:tags r:id="rId8"/>
            </p:custDataLst>
          </p:nvPr>
        </p:nvSpPr>
        <p:spPr>
          <a:xfrm>
            <a:off x="3336925" y="687705"/>
            <a:ext cx="3019425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页物理地址（页大小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4k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固定）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88" name="矩形 87"/>
          <p:cNvSpPr/>
          <p:nvPr>
            <p:custDataLst>
              <p:tags r:id="rId9"/>
            </p:custDataLst>
          </p:nvPr>
        </p:nvSpPr>
        <p:spPr>
          <a:xfrm>
            <a:off x="6356350" y="687705"/>
            <a:ext cx="1862455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页权限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10"/>
            </p:custDataLst>
          </p:nvPr>
        </p:nvSpPr>
        <p:spPr>
          <a:xfrm>
            <a:off x="1169035" y="687705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页号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11"/>
            </p:custDataLst>
          </p:nvPr>
        </p:nvSpPr>
        <p:spPr>
          <a:xfrm>
            <a:off x="1169035" y="1111250"/>
            <a:ext cx="21678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......</a:t>
            </a:r>
            <a:endParaRPr lang="en-US" altLang="zh-CN"/>
          </a:p>
        </p:txBody>
      </p:sp>
      <p:sp>
        <p:nvSpPr>
          <p:cNvPr id="6" name="矩形 5"/>
          <p:cNvSpPr/>
          <p:nvPr>
            <p:custDataLst>
              <p:tags r:id="rId12"/>
            </p:custDataLst>
          </p:nvPr>
        </p:nvSpPr>
        <p:spPr>
          <a:xfrm>
            <a:off x="1169035" y="4923155"/>
            <a:ext cx="216789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</p:txBody>
      </p:sp>
      <p:sp>
        <p:nvSpPr>
          <p:cNvPr id="25" name="矩形 24"/>
          <p:cNvSpPr/>
          <p:nvPr>
            <p:custDataLst>
              <p:tags r:id="rId13"/>
            </p:custDataLst>
          </p:nvPr>
        </p:nvSpPr>
        <p:spPr>
          <a:xfrm>
            <a:off x="1169035" y="5346065"/>
            <a:ext cx="2167890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</a:t>
            </a:r>
            <a:r>
              <a:rPr lang="en-US" altLang="zh-CN">
                <a:sym typeface="+mn-ea"/>
              </a:rPr>
              <a:t>28</a:t>
            </a:r>
            <a:r>
              <a:rPr lang="en-US" altLang="zh-CN">
                <a:sym typeface="+mn-ea"/>
              </a:rPr>
              <a:t>003</a:t>
            </a:r>
            <a:endParaRPr lang="en-US" altLang="zh-CN">
              <a:sym typeface="+mn-ea"/>
            </a:endParaRPr>
          </a:p>
        </p:txBody>
      </p:sp>
      <p:sp>
        <p:nvSpPr>
          <p:cNvPr id="103" name="矩形 102"/>
          <p:cNvSpPr/>
          <p:nvPr>
            <p:custDataLst>
              <p:tags r:id="rId14"/>
            </p:custDataLst>
          </p:nvPr>
        </p:nvSpPr>
        <p:spPr>
          <a:xfrm>
            <a:off x="3336925" y="1534795"/>
            <a:ext cx="302006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0x08A5F000</a:t>
            </a:r>
            <a:endParaRPr lang="en-US" altLang="zh-CN"/>
          </a:p>
        </p:txBody>
      </p:sp>
      <p:sp>
        <p:nvSpPr>
          <p:cNvPr id="104" name="矩形 103"/>
          <p:cNvSpPr/>
          <p:nvPr>
            <p:custDataLst>
              <p:tags r:id="rId15"/>
            </p:custDataLst>
          </p:nvPr>
        </p:nvSpPr>
        <p:spPr>
          <a:xfrm>
            <a:off x="6356350" y="1534795"/>
            <a:ext cx="1862455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Read</a:t>
            </a:r>
            <a:r>
              <a:rPr lang="zh-CN" altLang="en-US"/>
              <a:t>，</a:t>
            </a:r>
            <a:r>
              <a:rPr lang="en-US" altLang="zh-CN"/>
              <a:t>eXecute</a:t>
            </a:r>
            <a:endParaRPr lang="en-US" altLang="zh-CN"/>
          </a:p>
        </p:txBody>
      </p:sp>
      <p:sp>
        <p:nvSpPr>
          <p:cNvPr id="105" name="矩形 104"/>
          <p:cNvSpPr/>
          <p:nvPr>
            <p:custDataLst>
              <p:tags r:id="rId16"/>
            </p:custDataLst>
          </p:nvPr>
        </p:nvSpPr>
        <p:spPr>
          <a:xfrm>
            <a:off x="1169035" y="1534795"/>
            <a:ext cx="21678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0x00010</a:t>
            </a:r>
            <a:endParaRPr lang="en-US" altLang="zh-CN"/>
          </a:p>
        </p:txBody>
      </p:sp>
      <p:sp>
        <p:nvSpPr>
          <p:cNvPr id="106" name="矩形 105"/>
          <p:cNvSpPr/>
          <p:nvPr>
            <p:custDataLst>
              <p:tags r:id="rId17"/>
            </p:custDataLst>
          </p:nvPr>
        </p:nvSpPr>
        <p:spPr>
          <a:xfrm>
            <a:off x="3336925" y="1958340"/>
            <a:ext cx="302006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0x09420000</a:t>
            </a:r>
            <a:endParaRPr lang="en-US" altLang="zh-CN"/>
          </a:p>
        </p:txBody>
      </p:sp>
      <p:sp>
        <p:nvSpPr>
          <p:cNvPr id="107" name="矩形 106"/>
          <p:cNvSpPr/>
          <p:nvPr>
            <p:custDataLst>
              <p:tags r:id="rId18"/>
            </p:custDataLst>
          </p:nvPr>
        </p:nvSpPr>
        <p:spPr>
          <a:xfrm>
            <a:off x="6356350" y="1958340"/>
            <a:ext cx="1862455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Read</a:t>
            </a:r>
            <a:r>
              <a:rPr lang="zh-CN" altLang="en-US"/>
              <a:t>，</a:t>
            </a:r>
            <a:r>
              <a:rPr lang="en-US" altLang="zh-CN"/>
              <a:t>eXecute</a:t>
            </a:r>
            <a:endParaRPr lang="en-US" altLang="zh-CN"/>
          </a:p>
        </p:txBody>
      </p:sp>
      <p:sp>
        <p:nvSpPr>
          <p:cNvPr id="108" name="矩形 107"/>
          <p:cNvSpPr/>
          <p:nvPr>
            <p:custDataLst>
              <p:tags r:id="rId19"/>
            </p:custDataLst>
          </p:nvPr>
        </p:nvSpPr>
        <p:spPr>
          <a:xfrm>
            <a:off x="1169035" y="1958340"/>
            <a:ext cx="21678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0x00011</a:t>
            </a:r>
            <a:endParaRPr lang="en-US" altLang="zh-CN"/>
          </a:p>
        </p:txBody>
      </p:sp>
      <p:sp>
        <p:nvSpPr>
          <p:cNvPr id="109" name="矩形 108"/>
          <p:cNvSpPr/>
          <p:nvPr>
            <p:custDataLst>
              <p:tags r:id="rId20"/>
            </p:custDataLst>
          </p:nvPr>
        </p:nvSpPr>
        <p:spPr>
          <a:xfrm>
            <a:off x="3336925" y="2381885"/>
            <a:ext cx="302006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0x09421000</a:t>
            </a:r>
            <a:endParaRPr lang="en-US" altLang="zh-CN"/>
          </a:p>
        </p:txBody>
      </p:sp>
      <p:sp>
        <p:nvSpPr>
          <p:cNvPr id="110" name="矩形 109"/>
          <p:cNvSpPr/>
          <p:nvPr>
            <p:custDataLst>
              <p:tags r:id="rId21"/>
            </p:custDataLst>
          </p:nvPr>
        </p:nvSpPr>
        <p:spPr>
          <a:xfrm>
            <a:off x="6356350" y="2381885"/>
            <a:ext cx="1862455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Read</a:t>
            </a:r>
            <a:r>
              <a:rPr lang="zh-CN" altLang="en-US"/>
              <a:t>，</a:t>
            </a:r>
            <a:r>
              <a:rPr lang="en-US" altLang="zh-CN"/>
              <a:t>eXecute</a:t>
            </a:r>
            <a:endParaRPr lang="en-US" altLang="zh-CN"/>
          </a:p>
        </p:txBody>
      </p:sp>
      <p:sp>
        <p:nvSpPr>
          <p:cNvPr id="111" name="矩形 110"/>
          <p:cNvSpPr/>
          <p:nvPr>
            <p:custDataLst>
              <p:tags r:id="rId22"/>
            </p:custDataLst>
          </p:nvPr>
        </p:nvSpPr>
        <p:spPr>
          <a:xfrm>
            <a:off x="1169035" y="2381885"/>
            <a:ext cx="21678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0x00012</a:t>
            </a:r>
            <a:endParaRPr lang="en-US" altLang="zh-CN"/>
          </a:p>
        </p:txBody>
      </p:sp>
      <p:sp>
        <p:nvSpPr>
          <p:cNvPr id="112" name="矩形 111"/>
          <p:cNvSpPr/>
          <p:nvPr>
            <p:custDataLst>
              <p:tags r:id="rId23"/>
            </p:custDataLst>
          </p:nvPr>
        </p:nvSpPr>
        <p:spPr>
          <a:xfrm>
            <a:off x="3336925" y="2805430"/>
            <a:ext cx="302006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0x08A70000</a:t>
            </a:r>
            <a:endParaRPr lang="en-US" altLang="zh-CN"/>
          </a:p>
        </p:txBody>
      </p:sp>
      <p:sp>
        <p:nvSpPr>
          <p:cNvPr id="113" name="矩形 112"/>
          <p:cNvSpPr/>
          <p:nvPr>
            <p:custDataLst>
              <p:tags r:id="rId24"/>
            </p:custDataLst>
          </p:nvPr>
        </p:nvSpPr>
        <p:spPr>
          <a:xfrm>
            <a:off x="6356350" y="2805430"/>
            <a:ext cx="1862455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Read</a:t>
            </a:r>
            <a:r>
              <a:rPr lang="zh-CN" altLang="en-US"/>
              <a:t>，</a:t>
            </a:r>
            <a:r>
              <a:rPr lang="en-US" altLang="zh-CN"/>
              <a:t>eXecute</a:t>
            </a:r>
            <a:endParaRPr lang="en-US" altLang="zh-CN"/>
          </a:p>
        </p:txBody>
      </p:sp>
      <p:sp>
        <p:nvSpPr>
          <p:cNvPr id="114" name="矩形 113"/>
          <p:cNvSpPr/>
          <p:nvPr>
            <p:custDataLst>
              <p:tags r:id="rId25"/>
            </p:custDataLst>
          </p:nvPr>
        </p:nvSpPr>
        <p:spPr>
          <a:xfrm>
            <a:off x="1169035" y="2805430"/>
            <a:ext cx="21678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0x00013</a:t>
            </a:r>
            <a:endParaRPr lang="en-US" altLang="zh-CN"/>
          </a:p>
        </p:txBody>
      </p:sp>
      <p:sp>
        <p:nvSpPr>
          <p:cNvPr id="115" name="矩形 114"/>
          <p:cNvSpPr/>
          <p:nvPr>
            <p:custDataLst>
              <p:tags r:id="rId26"/>
            </p:custDataLst>
          </p:nvPr>
        </p:nvSpPr>
        <p:spPr>
          <a:xfrm>
            <a:off x="3337560" y="3228975"/>
            <a:ext cx="30187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........</a:t>
            </a:r>
            <a:endParaRPr lang="en-US" altLang="zh-CN"/>
          </a:p>
        </p:txBody>
      </p:sp>
      <p:sp>
        <p:nvSpPr>
          <p:cNvPr id="116" name="矩形 115"/>
          <p:cNvSpPr/>
          <p:nvPr>
            <p:custDataLst>
              <p:tags r:id="rId27"/>
            </p:custDataLst>
          </p:nvPr>
        </p:nvSpPr>
        <p:spPr>
          <a:xfrm>
            <a:off x="6356985" y="3228975"/>
            <a:ext cx="186182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Read</a:t>
            </a:r>
            <a:r>
              <a:rPr lang="zh-CN" altLang="en-US"/>
              <a:t>，</a:t>
            </a:r>
            <a:r>
              <a:rPr lang="en-US" altLang="zh-CN"/>
              <a:t>eXecute</a:t>
            </a:r>
            <a:endParaRPr lang="en-US" altLang="zh-CN"/>
          </a:p>
        </p:txBody>
      </p:sp>
      <p:sp>
        <p:nvSpPr>
          <p:cNvPr id="117" name="矩形 116"/>
          <p:cNvSpPr/>
          <p:nvPr>
            <p:custDataLst>
              <p:tags r:id="rId28"/>
            </p:custDataLst>
          </p:nvPr>
        </p:nvSpPr>
        <p:spPr>
          <a:xfrm>
            <a:off x="1169670" y="3228975"/>
            <a:ext cx="21678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......</a:t>
            </a:r>
            <a:endParaRPr lang="en-US" altLang="zh-CN"/>
          </a:p>
        </p:txBody>
      </p:sp>
      <p:sp>
        <p:nvSpPr>
          <p:cNvPr id="118" name="矩形 117"/>
          <p:cNvSpPr/>
          <p:nvPr>
            <p:custDataLst>
              <p:tags r:id="rId29"/>
            </p:custDataLst>
          </p:nvPr>
        </p:nvSpPr>
        <p:spPr>
          <a:xfrm>
            <a:off x="3336925" y="3652520"/>
            <a:ext cx="3019425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ym typeface="+mn-ea"/>
              </a:rPr>
              <a:t>0x08047000</a:t>
            </a:r>
            <a:endParaRPr lang="en-US" altLang="zh-CN">
              <a:sym typeface="+mn-ea"/>
            </a:endParaRPr>
          </a:p>
        </p:txBody>
      </p:sp>
      <p:sp>
        <p:nvSpPr>
          <p:cNvPr id="119" name="矩形 118"/>
          <p:cNvSpPr/>
          <p:nvPr>
            <p:custDataLst>
              <p:tags r:id="rId30"/>
            </p:custDataLst>
          </p:nvPr>
        </p:nvSpPr>
        <p:spPr>
          <a:xfrm>
            <a:off x="6356350" y="3652520"/>
            <a:ext cx="1862455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Read</a:t>
            </a:r>
            <a:endParaRPr lang="en-US" altLang="zh-CN">
              <a:sym typeface="+mn-ea"/>
            </a:endParaRPr>
          </a:p>
        </p:txBody>
      </p:sp>
      <p:sp>
        <p:nvSpPr>
          <p:cNvPr id="120" name="矩形 119"/>
          <p:cNvSpPr/>
          <p:nvPr>
            <p:custDataLst>
              <p:tags r:id="rId31"/>
            </p:custDataLst>
          </p:nvPr>
        </p:nvSpPr>
        <p:spPr>
          <a:xfrm>
            <a:off x="1169035" y="3652520"/>
            <a:ext cx="216789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0x20000</a:t>
            </a:r>
            <a:endParaRPr lang="en-US" altLang="zh-CN">
              <a:sym typeface="+mn-ea"/>
            </a:endParaRPr>
          </a:p>
        </p:txBody>
      </p:sp>
      <p:sp>
        <p:nvSpPr>
          <p:cNvPr id="121" name="矩形 120"/>
          <p:cNvSpPr/>
          <p:nvPr>
            <p:custDataLst>
              <p:tags r:id="rId32"/>
            </p:custDataLst>
          </p:nvPr>
        </p:nvSpPr>
        <p:spPr>
          <a:xfrm>
            <a:off x="3336925" y="4076065"/>
            <a:ext cx="302006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ym typeface="+mn-ea"/>
              </a:rPr>
              <a:t>0x08689000</a:t>
            </a:r>
            <a:endParaRPr lang="en-US" altLang="zh-CN">
              <a:sym typeface="+mn-ea"/>
            </a:endParaRPr>
          </a:p>
        </p:txBody>
      </p:sp>
      <p:sp>
        <p:nvSpPr>
          <p:cNvPr id="122" name="矩形 121"/>
          <p:cNvSpPr/>
          <p:nvPr>
            <p:custDataLst>
              <p:tags r:id="rId33"/>
            </p:custDataLst>
          </p:nvPr>
        </p:nvSpPr>
        <p:spPr>
          <a:xfrm>
            <a:off x="6356985" y="4076065"/>
            <a:ext cx="186182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Read</a:t>
            </a:r>
            <a:endParaRPr lang="en-US" altLang="zh-CN">
              <a:sym typeface="+mn-ea"/>
            </a:endParaRPr>
          </a:p>
        </p:txBody>
      </p:sp>
      <p:sp>
        <p:nvSpPr>
          <p:cNvPr id="123" name="矩形 122"/>
          <p:cNvSpPr/>
          <p:nvPr>
            <p:custDataLst>
              <p:tags r:id="rId34"/>
            </p:custDataLst>
          </p:nvPr>
        </p:nvSpPr>
        <p:spPr>
          <a:xfrm>
            <a:off x="1169035" y="4076065"/>
            <a:ext cx="216789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0x20001</a:t>
            </a:r>
            <a:endParaRPr lang="en-US" altLang="zh-CN">
              <a:sym typeface="+mn-ea"/>
            </a:endParaRPr>
          </a:p>
        </p:txBody>
      </p:sp>
      <p:sp>
        <p:nvSpPr>
          <p:cNvPr id="124" name="矩形 123"/>
          <p:cNvSpPr/>
          <p:nvPr>
            <p:custDataLst>
              <p:tags r:id="rId35"/>
            </p:custDataLst>
          </p:nvPr>
        </p:nvSpPr>
        <p:spPr>
          <a:xfrm>
            <a:off x="3337560" y="4499610"/>
            <a:ext cx="3019425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ym typeface="+mn-ea"/>
              </a:rPr>
              <a:t>0x08842000</a:t>
            </a:r>
            <a:endParaRPr lang="en-US" altLang="zh-CN">
              <a:sym typeface="+mn-ea"/>
            </a:endParaRPr>
          </a:p>
        </p:txBody>
      </p:sp>
      <p:sp>
        <p:nvSpPr>
          <p:cNvPr id="125" name="矩形 124"/>
          <p:cNvSpPr/>
          <p:nvPr>
            <p:custDataLst>
              <p:tags r:id="rId36"/>
            </p:custDataLst>
          </p:nvPr>
        </p:nvSpPr>
        <p:spPr>
          <a:xfrm>
            <a:off x="6356985" y="4499610"/>
            <a:ext cx="186182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Read</a:t>
            </a:r>
            <a:endParaRPr lang="en-US" altLang="zh-CN">
              <a:sym typeface="+mn-ea"/>
            </a:endParaRPr>
          </a:p>
        </p:txBody>
      </p:sp>
      <p:sp>
        <p:nvSpPr>
          <p:cNvPr id="126" name="矩形 125"/>
          <p:cNvSpPr/>
          <p:nvPr>
            <p:custDataLst>
              <p:tags r:id="rId37"/>
            </p:custDataLst>
          </p:nvPr>
        </p:nvSpPr>
        <p:spPr>
          <a:xfrm>
            <a:off x="1169670" y="4499610"/>
            <a:ext cx="216789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0x20002</a:t>
            </a:r>
            <a:endParaRPr lang="en-US" altLang="zh-CN">
              <a:sym typeface="+mn-ea"/>
            </a:endParaRPr>
          </a:p>
        </p:txBody>
      </p:sp>
      <p:sp>
        <p:nvSpPr>
          <p:cNvPr id="127" name="矩形 126"/>
          <p:cNvSpPr/>
          <p:nvPr>
            <p:custDataLst>
              <p:tags r:id="rId38"/>
            </p:custDataLst>
          </p:nvPr>
        </p:nvSpPr>
        <p:spPr>
          <a:xfrm>
            <a:off x="3337560" y="5770245"/>
            <a:ext cx="3019425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0x20000000</a:t>
            </a:r>
            <a:endParaRPr lang="en-US" altLang="zh-CN">
              <a:sym typeface="+mn-ea"/>
            </a:endParaRPr>
          </a:p>
        </p:txBody>
      </p:sp>
      <p:sp>
        <p:nvSpPr>
          <p:cNvPr id="128" name="矩形 127"/>
          <p:cNvSpPr/>
          <p:nvPr>
            <p:custDataLst>
              <p:tags r:id="rId39"/>
            </p:custDataLst>
          </p:nvPr>
        </p:nvSpPr>
        <p:spPr>
          <a:xfrm>
            <a:off x="6356350" y="5770245"/>
            <a:ext cx="1862455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</p:txBody>
      </p:sp>
      <p:sp>
        <p:nvSpPr>
          <p:cNvPr id="129" name="矩形 128"/>
          <p:cNvSpPr/>
          <p:nvPr>
            <p:custDataLst>
              <p:tags r:id="rId40"/>
            </p:custDataLst>
          </p:nvPr>
        </p:nvSpPr>
        <p:spPr>
          <a:xfrm>
            <a:off x="1169670" y="5769610"/>
            <a:ext cx="2167890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</p:txBody>
      </p:sp>
    </p:spTree>
    <p:custDataLst>
      <p:tags r:id="rId41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页式内存管理单元示例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</a:t>
            </a:r>
            <a:r>
              <a:rPr lang="zh-CN" altLang="en-US" sz="2000"/>
              <a:t>假设应用程序的地址空间有</a:t>
            </a:r>
            <a:r>
              <a:rPr lang="en-US" altLang="zh-CN" sz="2000"/>
              <a:t>4GiB</a:t>
            </a:r>
            <a:r>
              <a:rPr lang="zh-CN" altLang="en-US" sz="2000"/>
              <a:t>，每个页</a:t>
            </a:r>
            <a:r>
              <a:rPr lang="en-US" altLang="zh-CN" sz="2000"/>
              <a:t>4</a:t>
            </a:r>
            <a:r>
              <a:rPr lang="en-US" altLang="zh-CN" sz="2000"/>
              <a:t>KiB</a:t>
            </a:r>
            <a:r>
              <a:rPr lang="zh-CN" altLang="en-US" sz="2000"/>
              <a:t>，每个页表项占据</a:t>
            </a:r>
            <a:r>
              <a:rPr lang="en-US" altLang="zh-CN" sz="2000"/>
              <a:t>4</a:t>
            </a:r>
            <a:r>
              <a:rPr lang="zh-CN" altLang="en-US" sz="2000"/>
              <a:t>字节，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每个页表的大小是？系统中若有</a:t>
            </a:r>
            <a:r>
              <a:rPr lang="en-US" altLang="zh-CN" sz="2000"/>
              <a:t>100</a:t>
            </a:r>
            <a:r>
              <a:rPr lang="zh-CN" altLang="en-US" sz="2000"/>
              <a:t>个应用程序</a:t>
            </a:r>
            <a:r>
              <a:rPr lang="zh-CN" altLang="en-US" sz="2000"/>
              <a:t>，页表共占多少</a:t>
            </a:r>
            <a:r>
              <a:rPr lang="zh-CN" altLang="en-US" sz="2000"/>
              <a:t>空间？</a:t>
            </a:r>
            <a:endParaRPr lang="zh-CN" altLang="en-US" sz="2000"/>
          </a:p>
        </p:txBody>
      </p:sp>
      <p:grpSp>
        <p:nvGrpSpPr>
          <p:cNvPr id="28" name="组合 27"/>
          <p:cNvGrpSpPr/>
          <p:nvPr/>
        </p:nvGrpSpPr>
        <p:grpSpPr>
          <a:xfrm>
            <a:off x="3336925" y="1111250"/>
            <a:ext cx="4881245" cy="1269365"/>
            <a:chOff x="2420" y="6093"/>
            <a:chExt cx="7687" cy="1490"/>
          </a:xfrm>
        </p:grpSpPr>
        <p:sp>
          <p:nvSpPr>
            <p:cNvPr id="15" name="矩形 14"/>
            <p:cNvSpPr/>
            <p:nvPr>
              <p:custDataLst>
                <p:tags r:id="rId2"/>
              </p:custDataLst>
            </p:nvPr>
          </p:nvSpPr>
          <p:spPr>
            <a:xfrm>
              <a:off x="2420" y="6093"/>
              <a:ext cx="4553" cy="497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ym typeface="+mn-ea"/>
                </a:rPr>
                <a:t>0x08A5F000</a:t>
              </a:r>
              <a:endParaRPr lang="zh-CN" altLang="en-US"/>
            </a:p>
          </p:txBody>
        </p:sp>
        <p:sp>
          <p:nvSpPr>
            <p:cNvPr id="4" name="矩形 3"/>
            <p:cNvSpPr/>
            <p:nvPr>
              <p:custDataLst>
                <p:tags r:id="rId3"/>
              </p:custDataLst>
            </p:nvPr>
          </p:nvSpPr>
          <p:spPr>
            <a:xfrm>
              <a:off x="6973" y="6093"/>
              <a:ext cx="3135" cy="497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Read</a:t>
              </a:r>
              <a:r>
                <a:rPr lang="zh-CN" altLang="en-US"/>
                <a:t>，</a:t>
              </a:r>
              <a:r>
                <a:rPr lang="en-US" altLang="zh-CN"/>
                <a:t>eXecute</a:t>
              </a:r>
              <a:endParaRPr lang="en-US" altLang="zh-CN"/>
            </a:p>
          </p:txBody>
        </p:sp>
        <p:sp>
          <p:nvSpPr>
            <p:cNvPr id="7" name="矩形 6"/>
            <p:cNvSpPr/>
            <p:nvPr>
              <p:custDataLst>
                <p:tags r:id="rId4"/>
              </p:custDataLst>
            </p:nvPr>
          </p:nvSpPr>
          <p:spPr>
            <a:xfrm>
              <a:off x="2420" y="6590"/>
              <a:ext cx="4553" cy="497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algn="ctr"/>
              <a:r>
                <a:rPr lang="en-US" altLang="zh-CN">
                  <a:sym typeface="+mn-ea"/>
                </a:rPr>
                <a:t>0x08689000</a:t>
              </a:r>
              <a:endParaRPr lang="en-US" altLang="zh-CN">
                <a:sym typeface="+mn-ea"/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5"/>
              </p:custDataLst>
            </p:nvPr>
          </p:nvSpPr>
          <p:spPr>
            <a:xfrm>
              <a:off x="6973" y="6590"/>
              <a:ext cx="3135" cy="497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en-US" altLang="zh-CN">
                  <a:sym typeface="+mn-ea"/>
                </a:rPr>
                <a:t>Read</a:t>
              </a:r>
              <a:endParaRPr lang="en-US" altLang="zh-CN">
                <a:sym typeface="+mn-ea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6"/>
              </p:custDataLst>
            </p:nvPr>
          </p:nvSpPr>
          <p:spPr>
            <a:xfrm>
              <a:off x="2420" y="7087"/>
              <a:ext cx="4553" cy="497"/>
            </a:xfrm>
            <a:prstGeom prst="rect">
              <a:avLst/>
            </a:prstGeom>
            <a:solidFill>
              <a:schemeClr val="accent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en-US" altLang="zh-CN">
                  <a:sym typeface="+mn-ea"/>
                </a:rPr>
                <a:t>0x20632000</a:t>
              </a:r>
              <a:endParaRPr lang="en-US" altLang="zh-CN">
                <a:sym typeface="+mn-ea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7"/>
              </p:custDataLst>
            </p:nvPr>
          </p:nvSpPr>
          <p:spPr>
            <a:xfrm>
              <a:off x="6973" y="7087"/>
              <a:ext cx="3134" cy="497"/>
            </a:xfrm>
            <a:prstGeom prst="rect">
              <a:avLst/>
            </a:prstGeom>
            <a:solidFill>
              <a:schemeClr val="accent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en-US" altLang="zh-CN">
                  <a:sym typeface="+mn-ea"/>
                </a:rPr>
                <a:t>Read, Write</a:t>
              </a:r>
              <a:endParaRPr lang="en-US" altLang="zh-CN">
                <a:sym typeface="+mn-ea"/>
              </a:endParaRPr>
            </a:p>
          </p:txBody>
        </p:sp>
      </p:grpSp>
      <p:sp>
        <p:nvSpPr>
          <p:cNvPr id="60" name="右箭头标注 59"/>
          <p:cNvSpPr/>
          <p:nvPr>
            <p:custDataLst>
              <p:tags r:id="rId8"/>
            </p:custDataLst>
          </p:nvPr>
        </p:nvSpPr>
        <p:spPr>
          <a:xfrm>
            <a:off x="257810" y="3062605"/>
            <a:ext cx="1863725" cy="67056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307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Read</a:t>
            </a:r>
            <a:endParaRPr lang="en-US" altLang="zh-CN"/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0x20001</a:t>
            </a:r>
            <a:r>
              <a:rPr lang="en-US" altLang="zh-CN" u="sng"/>
              <a:t>072</a:t>
            </a:r>
            <a:endParaRPr lang="en-US" altLang="zh-CN" u="sng"/>
          </a:p>
        </p:txBody>
      </p:sp>
      <p:sp>
        <p:nvSpPr>
          <p:cNvPr id="61" name="椭圆 60"/>
          <p:cNvSpPr/>
          <p:nvPr>
            <p:custDataLst>
              <p:tags r:id="rId9"/>
            </p:custDataLst>
          </p:nvPr>
        </p:nvSpPr>
        <p:spPr>
          <a:xfrm>
            <a:off x="2121535" y="3062605"/>
            <a:ext cx="925195" cy="6699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存在？</a:t>
            </a:r>
            <a:endParaRPr lang="zh-CN" altLang="en-US"/>
          </a:p>
        </p:txBody>
      </p:sp>
      <p:sp>
        <p:nvSpPr>
          <p:cNvPr id="62" name="椭圆 61"/>
          <p:cNvSpPr/>
          <p:nvPr>
            <p:custDataLst>
              <p:tags r:id="rId10"/>
            </p:custDataLst>
          </p:nvPr>
        </p:nvSpPr>
        <p:spPr>
          <a:xfrm>
            <a:off x="3634105" y="3062605"/>
            <a:ext cx="925195" cy="6699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页</a:t>
            </a:r>
            <a:r>
              <a:rPr lang="zh-CN" altLang="en-US"/>
              <a:t>地址？</a:t>
            </a:r>
            <a:endParaRPr lang="zh-CN" altLang="en-US"/>
          </a:p>
        </p:txBody>
      </p:sp>
      <p:sp>
        <p:nvSpPr>
          <p:cNvPr id="75" name="矩形 74"/>
          <p:cNvSpPr/>
          <p:nvPr>
            <p:custDataLst>
              <p:tags r:id="rId11"/>
            </p:custDataLst>
          </p:nvPr>
        </p:nvSpPr>
        <p:spPr>
          <a:xfrm>
            <a:off x="8051165" y="2639060"/>
            <a:ext cx="1560830" cy="272605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物理内存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3" name="右箭头 62"/>
          <p:cNvSpPr/>
          <p:nvPr>
            <p:custDataLst>
              <p:tags r:id="rId12"/>
            </p:custDataLst>
          </p:nvPr>
        </p:nvSpPr>
        <p:spPr>
          <a:xfrm>
            <a:off x="3046730" y="3223260"/>
            <a:ext cx="587375" cy="34798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右箭头 63"/>
          <p:cNvSpPr/>
          <p:nvPr>
            <p:custDataLst>
              <p:tags r:id="rId13"/>
            </p:custDataLst>
          </p:nvPr>
        </p:nvSpPr>
        <p:spPr>
          <a:xfrm>
            <a:off x="4559300" y="3223895"/>
            <a:ext cx="645795" cy="34798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5" name="图片 64" descr="ok-check-check-mark-correct-png-files-93990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2658745" y="3063240"/>
            <a:ext cx="841375" cy="6813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6" name="图片 65" descr="ok-check-check-mark-correct-png-files-93990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4201160" y="3067050"/>
            <a:ext cx="836295" cy="6775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7" name="右箭头标注 66"/>
          <p:cNvSpPr/>
          <p:nvPr>
            <p:custDataLst>
              <p:tags r:id="rId17"/>
            </p:custDataLst>
          </p:nvPr>
        </p:nvSpPr>
        <p:spPr>
          <a:xfrm>
            <a:off x="257810" y="3870960"/>
            <a:ext cx="1863725" cy="67056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28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Write</a:t>
            </a:r>
            <a:endParaRPr lang="en-US" altLang="zh-CN"/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0x00900</a:t>
            </a:r>
            <a:r>
              <a:rPr lang="en-US" altLang="zh-CN" u="sng"/>
              <a:t>0</a:t>
            </a:r>
            <a:r>
              <a:rPr lang="en-US" altLang="zh-CN" u="sng"/>
              <a:t>70</a:t>
            </a:r>
            <a:endParaRPr lang="en-US" altLang="zh-CN" u="sng"/>
          </a:p>
        </p:txBody>
      </p:sp>
      <p:sp>
        <p:nvSpPr>
          <p:cNvPr id="68" name="椭圆 67"/>
          <p:cNvSpPr/>
          <p:nvPr>
            <p:custDataLst>
              <p:tags r:id="rId18"/>
            </p:custDataLst>
          </p:nvPr>
        </p:nvSpPr>
        <p:spPr>
          <a:xfrm>
            <a:off x="2121535" y="3870960"/>
            <a:ext cx="925195" cy="6699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存在？</a:t>
            </a:r>
            <a:endParaRPr lang="zh-CN" altLang="en-US"/>
          </a:p>
        </p:txBody>
      </p:sp>
      <p:pic>
        <p:nvPicPr>
          <p:cNvPr id="74" name="图片 73" descr="red-40144_960_720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2738755" y="3870960"/>
            <a:ext cx="681355" cy="681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0" name="右箭头标注 79"/>
          <p:cNvSpPr/>
          <p:nvPr>
            <p:custDataLst>
              <p:tags r:id="rId21"/>
            </p:custDataLst>
          </p:nvPr>
        </p:nvSpPr>
        <p:spPr>
          <a:xfrm>
            <a:off x="257810" y="4679315"/>
            <a:ext cx="1864360" cy="67056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2888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eXecute</a:t>
            </a:r>
            <a:endParaRPr lang="en-US" altLang="zh-CN"/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0x28003</a:t>
            </a:r>
            <a:r>
              <a:rPr lang="en-US" altLang="zh-CN" u="sng"/>
              <a:t>850</a:t>
            </a:r>
            <a:endParaRPr lang="en-US" altLang="zh-CN" u="sng"/>
          </a:p>
        </p:txBody>
      </p:sp>
      <p:sp>
        <p:nvSpPr>
          <p:cNvPr id="81" name="椭圆 80"/>
          <p:cNvSpPr/>
          <p:nvPr>
            <p:custDataLst>
              <p:tags r:id="rId22"/>
            </p:custDataLst>
          </p:nvPr>
        </p:nvSpPr>
        <p:spPr>
          <a:xfrm>
            <a:off x="2121535" y="4679315"/>
            <a:ext cx="925195" cy="669925"/>
          </a:xfrm>
          <a:prstGeom prst="ellipse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存在？</a:t>
            </a:r>
            <a:endParaRPr lang="zh-CN" altLang="en-US"/>
          </a:p>
        </p:txBody>
      </p:sp>
      <p:sp>
        <p:nvSpPr>
          <p:cNvPr id="83" name="椭圆 82"/>
          <p:cNvSpPr/>
          <p:nvPr>
            <p:custDataLst>
              <p:tags r:id="rId23"/>
            </p:custDataLst>
          </p:nvPr>
        </p:nvSpPr>
        <p:spPr>
          <a:xfrm>
            <a:off x="3634105" y="4679315"/>
            <a:ext cx="925195" cy="669925"/>
          </a:xfrm>
          <a:prstGeom prst="ellipse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页地址？</a:t>
            </a:r>
            <a:endParaRPr lang="zh-CN" altLang="en-US"/>
          </a:p>
        </p:txBody>
      </p:sp>
      <p:sp>
        <p:nvSpPr>
          <p:cNvPr id="84" name="右箭头 83"/>
          <p:cNvSpPr/>
          <p:nvPr>
            <p:custDataLst>
              <p:tags r:id="rId24"/>
            </p:custDataLst>
          </p:nvPr>
        </p:nvSpPr>
        <p:spPr>
          <a:xfrm>
            <a:off x="3046730" y="4828540"/>
            <a:ext cx="586740" cy="347980"/>
          </a:xfrm>
          <a:prstGeom prst="rightArrow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5" name="图片 84" descr="ok-check-check-mark-correct-png-files-93990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2738755" y="4679315"/>
            <a:ext cx="841375" cy="681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7" name="矩形 86"/>
          <p:cNvSpPr/>
          <p:nvPr>
            <p:custDataLst>
              <p:tags r:id="rId26"/>
            </p:custDataLst>
          </p:nvPr>
        </p:nvSpPr>
        <p:spPr>
          <a:xfrm>
            <a:off x="3336925" y="687566"/>
            <a:ext cx="2891155" cy="423406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页物理地址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88" name="矩形 87"/>
          <p:cNvSpPr/>
          <p:nvPr>
            <p:custDataLst>
              <p:tags r:id="rId27"/>
            </p:custDataLst>
          </p:nvPr>
        </p:nvSpPr>
        <p:spPr>
          <a:xfrm>
            <a:off x="6228715" y="687705"/>
            <a:ext cx="19900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页权限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28"/>
            </p:custDataLst>
          </p:nvPr>
        </p:nvSpPr>
        <p:spPr>
          <a:xfrm>
            <a:off x="1169035" y="687705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页号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29"/>
            </p:custDataLst>
          </p:nvPr>
        </p:nvSpPr>
        <p:spPr>
          <a:xfrm>
            <a:off x="1169035" y="1111250"/>
            <a:ext cx="21678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0x00011</a:t>
            </a:r>
            <a:endParaRPr lang="en-US" altLang="zh-CN"/>
          </a:p>
        </p:txBody>
      </p:sp>
      <p:sp>
        <p:nvSpPr>
          <p:cNvPr id="6" name="矩形 5"/>
          <p:cNvSpPr/>
          <p:nvPr>
            <p:custDataLst>
              <p:tags r:id="rId30"/>
            </p:custDataLst>
          </p:nvPr>
        </p:nvSpPr>
        <p:spPr>
          <a:xfrm>
            <a:off x="1169035" y="1534795"/>
            <a:ext cx="216789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0x20001</a:t>
            </a:r>
            <a:endParaRPr lang="en-US" altLang="zh-CN">
              <a:sym typeface="+mn-ea"/>
            </a:endParaRPr>
          </a:p>
        </p:txBody>
      </p:sp>
      <p:sp>
        <p:nvSpPr>
          <p:cNvPr id="25" name="矩形 24"/>
          <p:cNvSpPr/>
          <p:nvPr>
            <p:custDataLst>
              <p:tags r:id="rId31"/>
            </p:custDataLst>
          </p:nvPr>
        </p:nvSpPr>
        <p:spPr>
          <a:xfrm>
            <a:off x="1169035" y="1957705"/>
            <a:ext cx="2167890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0x28003</a:t>
            </a:r>
            <a:endParaRPr lang="en-US" altLang="zh-CN"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139430" y="3223260"/>
            <a:ext cx="1393825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0x08689072</a:t>
            </a:r>
            <a:endParaRPr lang="en-US" altLang="zh-CN">
              <a:sym typeface="+mn-ea"/>
            </a:endParaRPr>
          </a:p>
        </p:txBody>
      </p:sp>
      <p:sp>
        <p:nvSpPr>
          <p:cNvPr id="72" name="椭圆 71"/>
          <p:cNvSpPr/>
          <p:nvPr>
            <p:custDataLst>
              <p:tags r:id="rId32"/>
            </p:custDataLst>
          </p:nvPr>
        </p:nvSpPr>
        <p:spPr>
          <a:xfrm>
            <a:off x="6707505" y="3074670"/>
            <a:ext cx="693420" cy="6699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+</a:t>
            </a:r>
            <a:endParaRPr lang="en-US" altLang="zh-CN"/>
          </a:p>
        </p:txBody>
      </p:sp>
      <p:sp>
        <p:nvSpPr>
          <p:cNvPr id="73" name="右箭头 72"/>
          <p:cNvSpPr/>
          <p:nvPr>
            <p:custDataLst>
              <p:tags r:id="rId33"/>
            </p:custDataLst>
          </p:nvPr>
        </p:nvSpPr>
        <p:spPr>
          <a:xfrm>
            <a:off x="7400925" y="3235325"/>
            <a:ext cx="739775" cy="34798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>
            <p:custDataLst>
              <p:tags r:id="rId34"/>
            </p:custDataLst>
          </p:nvPr>
        </p:nvSpPr>
        <p:spPr>
          <a:xfrm>
            <a:off x="5205095" y="3062605"/>
            <a:ext cx="925195" cy="6699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权限正确？</a:t>
            </a:r>
            <a:endParaRPr lang="zh-CN" altLang="en-US"/>
          </a:p>
        </p:txBody>
      </p:sp>
      <p:sp>
        <p:nvSpPr>
          <p:cNvPr id="79" name="右箭头 78"/>
          <p:cNvSpPr/>
          <p:nvPr>
            <p:custDataLst>
              <p:tags r:id="rId35"/>
            </p:custDataLst>
          </p:nvPr>
        </p:nvSpPr>
        <p:spPr>
          <a:xfrm>
            <a:off x="6130290" y="3223260"/>
            <a:ext cx="645795" cy="34798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2" name="图片 81" descr="ok-check-check-mark-correct-png-files-93990"/>
          <p:cNvPicPr>
            <a:picLocks noChangeAspect="1"/>
          </p:cNvPicPr>
          <p:nvPr>
            <p:custDataLst>
              <p:tags r:id="rId36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5762625" y="3074670"/>
            <a:ext cx="836295" cy="6775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9" name="矩形 88"/>
          <p:cNvSpPr/>
          <p:nvPr/>
        </p:nvSpPr>
        <p:spPr>
          <a:xfrm>
            <a:off x="6301740" y="2639060"/>
            <a:ext cx="150495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ym typeface="+mn-ea"/>
              </a:rPr>
              <a:t>0x</a:t>
            </a:r>
            <a:r>
              <a:rPr lang="en-US" altLang="zh-CN" u="sng">
                <a:sym typeface="+mn-ea"/>
              </a:rPr>
              <a:t>072</a:t>
            </a:r>
            <a:endParaRPr lang="en-US" altLang="zh-CN" u="sng">
              <a:sym typeface="+mn-ea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3344545" y="2639060"/>
            <a:ext cx="150495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altLang="zh-CN">
                <a:sym typeface="+mn-ea"/>
              </a:rPr>
              <a:t>0x08689</a:t>
            </a:r>
            <a:endParaRPr lang="en-US" altLang="zh-CN">
              <a:sym typeface="+mn-ea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3344545" y="4255770"/>
            <a:ext cx="150495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0x20632</a:t>
            </a:r>
            <a:endParaRPr lang="en-US" altLang="zh-CN">
              <a:sym typeface="+mn-ea"/>
            </a:endParaRPr>
          </a:p>
        </p:txBody>
      </p:sp>
      <p:sp>
        <p:nvSpPr>
          <p:cNvPr id="96" name="右箭头 95"/>
          <p:cNvSpPr/>
          <p:nvPr>
            <p:custDataLst>
              <p:tags r:id="rId37"/>
            </p:custDataLst>
          </p:nvPr>
        </p:nvSpPr>
        <p:spPr>
          <a:xfrm>
            <a:off x="4559300" y="4840605"/>
            <a:ext cx="645795" cy="347980"/>
          </a:xfrm>
          <a:prstGeom prst="rightArrow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9" name="椭圆 98"/>
          <p:cNvSpPr/>
          <p:nvPr>
            <p:custDataLst>
              <p:tags r:id="rId38"/>
            </p:custDataLst>
          </p:nvPr>
        </p:nvSpPr>
        <p:spPr>
          <a:xfrm>
            <a:off x="5205095" y="4679315"/>
            <a:ext cx="925195" cy="669925"/>
          </a:xfrm>
          <a:prstGeom prst="ellipse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权限正确？</a:t>
            </a:r>
            <a:endParaRPr lang="zh-CN" altLang="en-US"/>
          </a:p>
        </p:txBody>
      </p:sp>
      <p:pic>
        <p:nvPicPr>
          <p:cNvPr id="101" name="图片 100" descr="red-40144_960_720"/>
          <p:cNvPicPr>
            <a:picLocks noChangeAspect="1"/>
          </p:cNvPicPr>
          <p:nvPr>
            <p:custDataLst>
              <p:tags r:id="rId3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5839460" y="4683760"/>
            <a:ext cx="681355" cy="68135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9" name="图片 68" descr="ok-check-check-mark-correct-png-files-93990"/>
          <p:cNvPicPr>
            <a:picLocks noChangeAspect="1"/>
          </p:cNvPicPr>
          <p:nvPr>
            <p:custDataLst>
              <p:tags r:id="rId40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4201160" y="4671695"/>
            <a:ext cx="836295" cy="67754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1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bldLvl="0" animBg="1"/>
      <p:bldP spid="62" grpId="0" bldLvl="0" animBg="1"/>
      <p:bldP spid="64" grpId="0" bldLvl="0" animBg="1"/>
      <p:bldP spid="61" grpId="0" bldLvl="0" animBg="1"/>
      <p:bldP spid="68" grpId="0" bldLvl="0" animBg="1"/>
      <p:bldP spid="81" grpId="0" bldLvl="0" animBg="1"/>
      <p:bldP spid="83" grpId="0" bldLvl="0" animBg="1"/>
      <p:bldP spid="84" grpId="0" bldLvl="0" animBg="1"/>
      <p:bldP spid="72" grpId="0" bldLvl="0" animBg="1"/>
      <p:bldP spid="73" grpId="0" bldLvl="0" animBg="1"/>
      <p:bldP spid="78" grpId="0" bldLvl="0" animBg="1"/>
      <p:bldP spid="79" grpId="0" bldLvl="0" animBg="1"/>
      <p:bldP spid="96" grpId="0" bldLvl="0" animBg="1"/>
      <p:bldP spid="99" grpId="0" bldLvl="0" animBg="1"/>
      <p:bldP spid="90" grpId="0" bldLvl="0" animBg="1"/>
      <p:bldP spid="89" grpId="0" bldLvl="0" animBg="1"/>
      <p:bldP spid="26" grpId="0" bldLvl="0" animBg="1"/>
      <p:bldP spid="91" grpId="0" bldLvl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页表的</a:t>
            </a:r>
            <a:r>
              <a:rPr lang="zh-CN" altLang="en-US" sz="2000" b="1">
                <a:solidFill>
                  <a:srgbClr val="9C0B15"/>
                </a:solidFill>
              </a:rPr>
              <a:t>组织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页表的存放位置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altLang="en-US" sz="2000"/>
              <a:t>相比于段表，页表</a:t>
            </a:r>
            <a:r>
              <a:rPr lang="zh-CN" altLang="en-US" sz="2000">
                <a:solidFill>
                  <a:srgbClr val="9C0B15"/>
                </a:solidFill>
              </a:rPr>
              <a:t>大到夸张</a:t>
            </a:r>
            <a:r>
              <a:rPr lang="zh-CN" altLang="en-US" sz="2000"/>
              <a:t>。在</a:t>
            </a:r>
            <a:r>
              <a:rPr lang="en-US" altLang="zh-CN" sz="2000"/>
              <a:t>CPU</a:t>
            </a:r>
            <a:r>
              <a:rPr lang="zh-CN" altLang="en-US" sz="2000"/>
              <a:t>内提供寄存器以进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行</a:t>
            </a:r>
            <a:r>
              <a:rPr lang="zh-CN" altLang="en-US" sz="2000">
                <a:solidFill>
                  <a:srgbClr val="9C0B15"/>
                </a:solidFill>
              </a:rPr>
              <a:t>全部存放是根本不可能</a:t>
            </a:r>
            <a:r>
              <a:rPr lang="zh-CN" altLang="en-US" sz="2000"/>
              <a:t>的事情。因此，对于页表，</a:t>
            </a:r>
            <a:r>
              <a:rPr lang="zh-CN" altLang="en-US" sz="2000">
                <a:solidFill>
                  <a:srgbClr val="9C0B15"/>
                </a:solidFill>
              </a:rPr>
              <a:t>只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好提供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一小部分寄存器</a:t>
            </a:r>
            <a:r>
              <a:rPr lang="zh-CN" altLang="en-US" sz="2000">
                <a:solidFill>
                  <a:srgbClr val="9C0B15"/>
                </a:solidFill>
              </a:rPr>
              <a:t>或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TLB</a:t>
            </a:r>
            <a:r>
              <a:rPr lang="zh-CN" altLang="en-US" sz="2000">
                <a:solidFill>
                  <a:srgbClr val="9C0B15"/>
                </a:solidFill>
              </a:rPr>
              <a:t>作罢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页表的存储形式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页表的本质是一个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超长的线性表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甚至于就连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在内存中存储它都很费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	劲</a:t>
            </a:r>
            <a:r>
              <a:rPr lang="zh-CN" altLang="en-US" sz="2000">
                <a:sym typeface="+mn-ea"/>
              </a:rPr>
              <a:t>了；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页越小，页表就越大</a:t>
            </a:r>
            <a:r>
              <a:rPr lang="zh-CN" altLang="en-US" sz="2000">
                <a:sym typeface="+mn-ea"/>
              </a:rPr>
              <a:t>。在上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例中，光页表就具备</a:t>
            </a:r>
            <a:r>
              <a:rPr lang="en-US" altLang="zh-CN" sz="2000">
                <a:sym typeface="+mn-ea"/>
              </a:rPr>
              <a:t>400M</a:t>
            </a:r>
            <a:r>
              <a:rPr lang="en-US" altLang="zh-CN" sz="2000">
                <a:sym typeface="+mn-ea"/>
              </a:rPr>
              <a:t>iB</a:t>
            </a:r>
            <a:r>
              <a:rPr lang="zh-CN" altLang="en-US" sz="2000">
                <a:sym typeface="+mn-ea"/>
              </a:rPr>
              <a:t>的大小，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占内存的</a:t>
            </a:r>
            <a:r>
              <a:rPr lang="zh-CN" altLang="en-US" sz="2000">
                <a:sym typeface="+mn-ea"/>
              </a:rPr>
              <a:t>十分之一了。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观察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程序映射的虚拟地址空间也有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局部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性（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为什么？）</a:t>
            </a:r>
            <a:r>
              <a:rPr lang="zh-CN" altLang="en-US" sz="2000">
                <a:sym typeface="+mn-ea"/>
              </a:rPr>
              <a:t>；绝大多数虚拟地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址空间是空空如也，根本不映射任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何东西；那些</a:t>
            </a:r>
            <a:r>
              <a:rPr lang="zh-CN" altLang="en-US" sz="2000">
                <a:sym typeface="+mn-ea"/>
              </a:rPr>
              <a:t>页表项可以省</a:t>
            </a:r>
            <a:r>
              <a:rPr lang="zh-CN" altLang="en-US" sz="2000">
                <a:sym typeface="+mn-ea"/>
              </a:rPr>
              <a:t>去。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这种性质又称为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稀疏性（Sparsity）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我们在寻找的实际上就是线性表的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稀疏表示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线性表的稀疏表示有哪些？</a:t>
            </a:r>
            <a:endParaRPr lang="zh-CN" altLang="en-US" sz="2000"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7215505" y="2450465"/>
            <a:ext cx="1930400" cy="315624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.text1</a:t>
            </a:r>
            <a:endParaRPr lang="en-US" altLang="zh-CN"/>
          </a:p>
        </p:txBody>
      </p:sp>
      <p:sp>
        <p:nvSpPr>
          <p:cNvPr id="17" name="矩形 16"/>
          <p:cNvSpPr/>
          <p:nvPr>
            <p:custDataLst>
              <p:tags r:id="rId3"/>
            </p:custDataLst>
          </p:nvPr>
        </p:nvSpPr>
        <p:spPr>
          <a:xfrm>
            <a:off x="7215505" y="2766089"/>
            <a:ext cx="1930400" cy="213499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.rodata1</a:t>
            </a:r>
            <a:endParaRPr lang="en-US" altLang="zh-CN"/>
          </a:p>
        </p:txBody>
      </p:sp>
      <p:sp>
        <p:nvSpPr>
          <p:cNvPr id="61" name="矩形 60"/>
          <p:cNvSpPr/>
          <p:nvPr>
            <p:custDataLst>
              <p:tags r:id="rId4"/>
            </p:custDataLst>
          </p:nvPr>
        </p:nvSpPr>
        <p:spPr>
          <a:xfrm>
            <a:off x="7215505" y="3589745"/>
            <a:ext cx="1930400" cy="358176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.rwdata1</a:t>
            </a:r>
            <a:endParaRPr lang="en-US" altLang="zh-CN"/>
          </a:p>
        </p:txBody>
      </p:sp>
      <p:sp>
        <p:nvSpPr>
          <p:cNvPr id="66" name="矩形 65"/>
          <p:cNvSpPr/>
          <p:nvPr>
            <p:custDataLst>
              <p:tags r:id="rId5"/>
            </p:custDataLst>
          </p:nvPr>
        </p:nvSpPr>
        <p:spPr>
          <a:xfrm>
            <a:off x="7215505" y="3947921"/>
            <a:ext cx="1930400" cy="268262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.zidata/.bss1</a:t>
            </a:r>
            <a:endParaRPr lang="zh-CN" altLang="en-US"/>
          </a:p>
        </p:txBody>
      </p:sp>
      <p:sp>
        <p:nvSpPr>
          <p:cNvPr id="67" name="矩形 66"/>
          <p:cNvSpPr/>
          <p:nvPr>
            <p:custDataLst>
              <p:tags r:id="rId6"/>
            </p:custDataLst>
          </p:nvPr>
        </p:nvSpPr>
        <p:spPr>
          <a:xfrm>
            <a:off x="7215505" y="4216182"/>
            <a:ext cx="1930400" cy="315254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.heap1</a:t>
            </a:r>
            <a:endParaRPr lang="en-US" altLang="zh-CN"/>
          </a:p>
        </p:txBody>
      </p:sp>
      <p:sp>
        <p:nvSpPr>
          <p:cNvPr id="68" name="矩形 67"/>
          <p:cNvSpPr/>
          <p:nvPr>
            <p:custDataLst>
              <p:tags r:id="rId7"/>
            </p:custDataLst>
          </p:nvPr>
        </p:nvSpPr>
        <p:spPr>
          <a:xfrm>
            <a:off x="7215505" y="4531066"/>
            <a:ext cx="1930400" cy="315254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.stack1</a:t>
            </a:r>
            <a:endParaRPr lang="en-US" altLang="zh-CN"/>
          </a:p>
        </p:txBody>
      </p:sp>
      <p:sp>
        <p:nvSpPr>
          <p:cNvPr id="87" name="矩形 86"/>
          <p:cNvSpPr/>
          <p:nvPr>
            <p:custDataLst>
              <p:tags r:id="rId8"/>
            </p:custDataLst>
          </p:nvPr>
        </p:nvSpPr>
        <p:spPr>
          <a:xfrm>
            <a:off x="7003415" y="1694180"/>
            <a:ext cx="2389505" cy="4719320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虚拟地址空间</a:t>
            </a:r>
            <a:endParaRPr lang="en-US" altLang="zh-CN">
              <a:solidFill>
                <a:schemeClr val="tx1"/>
              </a:solidFill>
            </a:endParaRPr>
          </a:p>
        </p:txBody>
      </p:sp>
    </p:spTree>
    <p:custDataLst>
      <p:tags r:id="rId9"/>
    </p:custDataLst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4372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线性表的</a:t>
            </a:r>
            <a:r>
              <a:rPr lang="zh-CN" altLang="en-US" sz="2000" b="1">
                <a:solidFill>
                  <a:srgbClr val="9C0B15"/>
                </a:solidFill>
              </a:rPr>
              <a:t>稀疏表示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链表表示法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把所有有内容的页串接成一条链表。这样，空间上就不存在任何浪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费了（除了链表指针），而且插入和删除都是</a:t>
            </a:r>
            <a:r>
              <a:rPr lang="en-US" altLang="zh-CN" sz="2000"/>
              <a:t>O(1)</a:t>
            </a:r>
            <a:r>
              <a:rPr lang="zh-CN" altLang="en-US" sz="2000"/>
              <a:t>。但是，</a:t>
            </a:r>
            <a:r>
              <a:rPr lang="zh-CN" altLang="en-US" sz="2000">
                <a:solidFill>
                  <a:srgbClr val="9C0B15"/>
                </a:solidFill>
              </a:rPr>
              <a:t>查找变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成了O(n)</a:t>
            </a:r>
            <a:r>
              <a:rPr lang="zh-CN" altLang="en-US" sz="2000"/>
              <a:t>，而且还要做对现代处理器而言相当不利的</a:t>
            </a:r>
            <a:r>
              <a:rPr lang="zh-CN" altLang="en-US" sz="2000">
                <a:solidFill>
                  <a:srgbClr val="9C0B15"/>
                </a:solidFill>
              </a:rPr>
              <a:t>指针追逐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（Pointer Chasing）</a:t>
            </a:r>
            <a:r>
              <a:rPr lang="zh-CN" altLang="en-US" sz="2000"/>
              <a:t>；页表的查找是</a:t>
            </a:r>
            <a:r>
              <a:rPr lang="zh-CN" altLang="en-US" sz="2000"/>
              <a:t>又相当频繁的事情。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堆表示法</a:t>
            </a:r>
            <a:r>
              <a:rPr lang="en-US" altLang="zh-CN" sz="2000"/>
              <a:t>	</a:t>
            </a:r>
            <a:r>
              <a:rPr lang="zh-CN" altLang="en-US" sz="2000"/>
              <a:t>按照页号排序做成常规二叉查找树，插入、删除和查找都是</a:t>
            </a:r>
            <a:r>
              <a:rPr lang="en-US" altLang="zh-CN" sz="2000"/>
              <a:t>O(logn)</a:t>
            </a:r>
            <a:r>
              <a:rPr lang="zh-CN" altLang="en-US" sz="2000"/>
              <a:t>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如果肯做成红黑树，还可以保证</a:t>
            </a:r>
            <a:r>
              <a:rPr lang="zh-CN" altLang="en-US" sz="2000">
                <a:solidFill>
                  <a:srgbClr val="9C0B15"/>
                </a:solidFill>
              </a:rPr>
              <a:t>最坏是O(logn)</a:t>
            </a:r>
            <a:r>
              <a:rPr lang="zh-CN" altLang="en-US" sz="2000"/>
              <a:t>。但是</a:t>
            </a:r>
            <a:r>
              <a:rPr lang="en-US" altLang="zh-CN" sz="2000"/>
              <a:t>O(logn)</a:t>
            </a:r>
            <a:r>
              <a:rPr lang="zh-CN" altLang="en-US" sz="2000"/>
              <a:t>我们可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能也忍受不了，</a:t>
            </a:r>
            <a:r>
              <a:rPr lang="zh-CN" altLang="en-US" sz="2000">
                <a:solidFill>
                  <a:srgbClr val="9C0B15"/>
                </a:solidFill>
              </a:rPr>
              <a:t>因为页太小，n太大了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看来不是什么样的表示都可以。这个表示必须具备三个</a:t>
            </a:r>
            <a:r>
              <a:rPr lang="zh-CN" altLang="en-US" sz="2000"/>
              <a:t>条件：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（1）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增删改查必须是O(1)</a:t>
            </a:r>
            <a:r>
              <a:rPr lang="zh-CN" altLang="en-US" sz="2000">
                <a:solidFill>
                  <a:srgbClr val="9C0B15"/>
                </a:solidFill>
              </a:rPr>
              <a:t>。</a:t>
            </a:r>
            <a:endParaRPr lang="zh-CN" altLang="en-US" sz="2000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（2）增删改查必须是O(1)。</a:t>
            </a:r>
            <a:endParaRPr lang="zh-CN" altLang="en-US" sz="2000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（3）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增删改查必须是O(1)。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要强调三遍，因为这个要求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非常极端、非常苛刻</a:t>
            </a:r>
            <a:r>
              <a:rPr lang="zh-CN" altLang="en-US" sz="2000">
                <a:sym typeface="+mn-ea"/>
              </a:rPr>
              <a:t>。什么稀疏表示能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满足</a:t>
            </a:r>
            <a:r>
              <a:rPr lang="zh-CN" altLang="en-US" sz="2000">
                <a:sym typeface="+mn-ea"/>
              </a:rPr>
              <a:t>这点？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提示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考虑桶排序。桶排序是排序里面唯一能做到增删改查</a:t>
            </a:r>
            <a:r>
              <a:rPr lang="en-US" altLang="zh-CN" sz="2000">
                <a:sym typeface="+mn-ea"/>
              </a:rPr>
              <a:t>O(1)</a:t>
            </a:r>
            <a:r>
              <a:rPr lang="zh-CN" altLang="en-US" sz="2000">
                <a:sym typeface="+mn-ea"/>
              </a:rPr>
              <a:t>的，但是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代价是</a:t>
            </a:r>
            <a:r>
              <a:rPr lang="zh-CN" altLang="en-US" sz="2000">
                <a:sym typeface="+mn-ea"/>
              </a:rPr>
              <a:t>什么呢？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4372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桶排序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算法描述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将整个排序范围分成多个等间隔区间，然后将待排序数字一个个放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入规定的区间。它</a:t>
            </a:r>
            <a:r>
              <a:rPr lang="zh-CN" altLang="en-US" sz="2000">
                <a:solidFill>
                  <a:srgbClr val="9C0B15"/>
                </a:solidFill>
              </a:rPr>
              <a:t>不是比较排序</a:t>
            </a:r>
            <a:r>
              <a:rPr lang="zh-CN" altLang="en-US" sz="2000"/>
              <a:t>，</a:t>
            </a:r>
            <a:r>
              <a:rPr lang="zh-CN" altLang="en-US" sz="2000">
                <a:solidFill>
                  <a:srgbClr val="9C0B15"/>
                </a:solidFill>
              </a:rPr>
              <a:t>不受比较排序信息熵极限</a:t>
            </a:r>
            <a:r>
              <a:rPr lang="zh-CN" altLang="en-US" sz="2000"/>
              <a:t>的限制，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因此其全排序时间复杂度是</a:t>
            </a:r>
            <a:r>
              <a:rPr lang="en-US" altLang="zh-CN" sz="2000"/>
              <a:t>O(n)</a:t>
            </a:r>
            <a:r>
              <a:rPr lang="zh-CN" altLang="en-US" sz="2000"/>
              <a:t>。但增删改查就是</a:t>
            </a:r>
            <a:r>
              <a:rPr lang="en-US" altLang="zh-CN" sz="2000"/>
              <a:t>O(1)</a:t>
            </a:r>
            <a:r>
              <a:rPr lang="zh-CN" altLang="en-US" sz="2000"/>
              <a:t>。</a:t>
            </a:r>
            <a:endParaRPr lang="zh-CN" altLang="en-US" sz="2000"/>
          </a:p>
          <a:p>
            <a:pPr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r>
              <a:rPr lang="en-US" altLang="zh-CN" sz="2000">
                <a:sym typeface="+mn-ea"/>
              </a:rPr>
              <a:t>0x1000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0x2000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0x3000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0x5000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0x6000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0xC000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0xD000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0x</a:t>
            </a:r>
            <a:r>
              <a:rPr lang="en-US" altLang="zh-CN" sz="2000">
                <a:sym typeface="+mn-ea"/>
              </a:rPr>
              <a:t>E000</a:t>
            </a:r>
            <a:endParaRPr lang="zh-CN" altLang="en-US" sz="2000">
              <a:sym typeface="+mn-ea"/>
            </a:endParaRPr>
          </a:p>
          <a:p>
            <a:pPr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r>
              <a:rPr lang="en-US" altLang="zh-CN" sz="2000">
                <a:solidFill>
                  <a:srgbClr val="9C0B15"/>
                </a:solidFill>
                <a:sym typeface="+mn-ea"/>
              </a:rPr>
              <a:t>0x0000-0x3FFF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olidFill>
                  <a:schemeClr val="accent2"/>
                </a:solidFill>
                <a:sym typeface="+mn-ea"/>
              </a:rPr>
              <a:t>0x4000-0x7FFF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olidFill>
                  <a:srgbClr val="00B050"/>
                </a:solidFill>
                <a:sym typeface="+mn-ea"/>
              </a:rPr>
              <a:t>0x8000-0xBFFF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olidFill>
                  <a:srgbClr val="00B0F0"/>
                </a:solidFill>
                <a:sym typeface="+mn-ea"/>
              </a:rPr>
              <a:t>0xC000-0xFFFF</a:t>
            </a:r>
            <a:endParaRPr lang="zh-CN" altLang="en-US" sz="2000">
              <a:sym typeface="+mn-ea"/>
            </a:endParaRPr>
          </a:p>
          <a:p>
            <a:pPr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代价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排序的粒度就是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桶的粒度</a:t>
            </a:r>
            <a:r>
              <a:rPr lang="zh-CN" altLang="en-US" sz="2000">
                <a:sym typeface="+mn-ea"/>
              </a:rPr>
              <a:t>，不可能做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全范围全粒度的实数排序</a:t>
            </a:r>
            <a:r>
              <a:rPr lang="zh-CN" altLang="en-US" sz="2000">
                <a:sym typeface="+mn-ea"/>
              </a:rPr>
              <a:t>。一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个桶里面有好几个数字，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那几个数字之间还需要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进一步排序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不过页的粒度再小也还是有粒度的，比如</a:t>
            </a:r>
            <a:r>
              <a:rPr lang="en-US" altLang="zh-CN" sz="2000">
                <a:sym typeface="+mn-ea"/>
              </a:rPr>
              <a:t>4KiB</a:t>
            </a:r>
            <a:r>
              <a:rPr lang="zh-CN" altLang="en-US" sz="2000">
                <a:sym typeface="+mn-ea"/>
              </a:rPr>
              <a:t>。那么完全可以套娃，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在一个桶里面套</a:t>
            </a:r>
            <a:r>
              <a:rPr lang="zh-CN" altLang="en-US" sz="2000">
                <a:sym typeface="+mn-ea"/>
              </a:rPr>
              <a:t>一组桶，一直到每个桶里面只有一个页为止。</a:t>
            </a:r>
            <a:endParaRPr lang="zh-CN" altLang="en-US" sz="2000">
              <a:sym typeface="+mn-ea"/>
            </a:endParaRPr>
          </a:p>
          <a:p>
            <a:pPr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如果一个母桶是空的，它所属的空子桶组可以不创建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sp>
        <p:nvSpPr>
          <p:cNvPr id="4" name="圆柱形 3"/>
          <p:cNvSpPr/>
          <p:nvPr/>
        </p:nvSpPr>
        <p:spPr>
          <a:xfrm>
            <a:off x="1684655" y="2749550"/>
            <a:ext cx="914400" cy="1216660"/>
          </a:xfrm>
          <a:prstGeom prst="can">
            <a:avLst/>
          </a:prstGeom>
          <a:noFill/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0x1000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0x2000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0x3000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" name="圆柱形 1"/>
          <p:cNvSpPr/>
          <p:nvPr>
            <p:custDataLst>
              <p:tags r:id="rId2"/>
            </p:custDataLst>
          </p:nvPr>
        </p:nvSpPr>
        <p:spPr>
          <a:xfrm>
            <a:off x="3481705" y="2749550"/>
            <a:ext cx="914400" cy="1216660"/>
          </a:xfrm>
          <a:prstGeom prst="can">
            <a:avLst/>
          </a:prstGeom>
          <a:noFill/>
          <a:ln w="28575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0x5000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0x6000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5" name="圆柱形 4"/>
          <p:cNvSpPr/>
          <p:nvPr>
            <p:custDataLst>
              <p:tags r:id="rId3"/>
            </p:custDataLst>
          </p:nvPr>
        </p:nvSpPr>
        <p:spPr>
          <a:xfrm>
            <a:off x="5278755" y="2749550"/>
            <a:ext cx="914400" cy="1216660"/>
          </a:xfrm>
          <a:prstGeom prst="can">
            <a:avLst/>
          </a:prstGeom>
          <a:noFill/>
          <a:ln w="28575" cmpd="sng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</a:endParaRPr>
          </a:p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" name="圆柱形 5"/>
          <p:cNvSpPr/>
          <p:nvPr>
            <p:custDataLst>
              <p:tags r:id="rId4"/>
            </p:custDataLst>
          </p:nvPr>
        </p:nvSpPr>
        <p:spPr>
          <a:xfrm>
            <a:off x="7075805" y="2749550"/>
            <a:ext cx="914400" cy="1216660"/>
          </a:xfrm>
          <a:prstGeom prst="can">
            <a:avLst/>
          </a:prstGeom>
          <a:noFill/>
          <a:ln w="28575" cmpd="sng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</a:t>
            </a:r>
            <a:r>
              <a:rPr lang="en-US" altLang="zh-CN">
                <a:solidFill>
                  <a:schemeClr val="tx1"/>
                </a:solidFill>
              </a:rPr>
              <a:t>xC000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0xD000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</a:t>
            </a:r>
            <a:r>
              <a:rPr lang="en-US" altLang="zh-CN">
                <a:solidFill>
                  <a:schemeClr val="tx1"/>
                </a:solidFill>
              </a:rPr>
              <a:t>E000</a:t>
            </a:r>
            <a:endParaRPr lang="en-US" altLang="zh-CN">
              <a:solidFill>
                <a:schemeClr val="tx1"/>
              </a:solidFill>
            </a:endParaRPr>
          </a:p>
        </p:txBody>
      </p:sp>
    </p:spTree>
    <p:custDataLst>
      <p:tags r:id="rId5"/>
    </p:custDataLst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4372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基数树（</a:t>
            </a:r>
            <a:r>
              <a:rPr lang="en-US" altLang="zh-CN" sz="2000" b="1">
                <a:solidFill>
                  <a:srgbClr val="9C0B15"/>
                </a:solidFill>
              </a:rPr>
              <a:t>Radix Trie</a:t>
            </a:r>
            <a:r>
              <a:rPr lang="zh-CN" altLang="en-US" sz="2000" b="1">
                <a:solidFill>
                  <a:srgbClr val="9C0B15"/>
                </a:solidFill>
              </a:rPr>
              <a:t>）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基数树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altLang="en-US" sz="2000"/>
              <a:t>以某个基数组织的“桶套桶”序列（更专业的叫法是前缀树），</a:t>
            </a:r>
            <a:r>
              <a:rPr lang="zh-CN" altLang="en-US" sz="2000">
                <a:sym typeface="+mn-ea"/>
              </a:rPr>
              <a:t>该</a:t>
            </a:r>
            <a:r>
              <a:rPr lang="zh-CN" altLang="en-US" sz="2000"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基数决定了每一层桶的多少。对于页表而言，每层的桶都是</a:t>
            </a:r>
            <a:r>
              <a:rPr lang="zh-CN" altLang="en-US" sz="2000">
                <a:sym typeface="+mn-ea"/>
              </a:rPr>
              <a:t>2的次</a:t>
            </a:r>
            <a:r>
              <a:rPr lang="zh-CN" altLang="en-US" sz="2000">
                <a:sym typeface="+mn-ea"/>
              </a:rPr>
              <a:t>	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方</a:t>
            </a:r>
            <a:r>
              <a:rPr lang="zh-CN" altLang="en-US" sz="2000"/>
              <a:t>个，如1024个。</a:t>
            </a:r>
            <a:endParaRPr lang="en-US" altLang="zh-CN" sz="2000">
              <a:sym typeface="+mn-ea"/>
            </a:endParaRPr>
          </a:p>
        </p:txBody>
      </p:sp>
      <p:sp>
        <p:nvSpPr>
          <p:cNvPr id="4" name="圆角矩形 3"/>
          <p:cNvSpPr/>
          <p:nvPr>
            <p:custDataLst>
              <p:tags r:id="rId2"/>
            </p:custDataLst>
          </p:nvPr>
        </p:nvSpPr>
        <p:spPr>
          <a:xfrm>
            <a:off x="2060575" y="2310765"/>
            <a:ext cx="4404995" cy="793750"/>
          </a:xfrm>
          <a:prstGeom prst="roundRect">
            <a:avLst>
              <a:gd name="adj" fmla="val 20071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虚拟地址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圆角矩形 4"/>
          <p:cNvSpPr/>
          <p:nvPr>
            <p:custDataLst>
              <p:tags r:id="rId3"/>
            </p:custDataLst>
          </p:nvPr>
        </p:nvSpPr>
        <p:spPr>
          <a:xfrm>
            <a:off x="191135" y="2311400"/>
            <a:ext cx="1576070" cy="782320"/>
          </a:xfrm>
          <a:prstGeom prst="roundRect">
            <a:avLst>
              <a:gd name="adj" fmla="val 15870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CPU</a:t>
            </a:r>
            <a:r>
              <a:rPr lang="zh-CN" altLang="en-US">
                <a:solidFill>
                  <a:schemeClr val="tx1"/>
                </a:solidFill>
              </a:rPr>
              <a:t>寻址机构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圆角矩形 24"/>
          <p:cNvSpPr/>
          <p:nvPr>
            <p:custDataLst>
              <p:tags r:id="rId4"/>
            </p:custDataLst>
          </p:nvPr>
        </p:nvSpPr>
        <p:spPr>
          <a:xfrm>
            <a:off x="2181860" y="2724785"/>
            <a:ext cx="121475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一级页</a:t>
            </a:r>
            <a:r>
              <a:rPr lang="zh-CN" altLang="en-US"/>
              <a:t>号</a:t>
            </a:r>
            <a:endParaRPr lang="zh-CN" altLang="en-US"/>
          </a:p>
        </p:txBody>
      </p:sp>
      <p:sp>
        <p:nvSpPr>
          <p:cNvPr id="67" name="圆角矩形 66"/>
          <p:cNvSpPr/>
          <p:nvPr>
            <p:custDataLst>
              <p:tags r:id="rId5"/>
            </p:custDataLst>
          </p:nvPr>
        </p:nvSpPr>
        <p:spPr>
          <a:xfrm>
            <a:off x="4979035" y="272478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页内偏移量</a:t>
            </a:r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1934845" y="3900805"/>
            <a:ext cx="2550160" cy="2123440"/>
            <a:chOff x="3436" y="6143"/>
            <a:chExt cx="2606" cy="3344"/>
          </a:xfrm>
        </p:grpSpPr>
        <p:sp>
          <p:nvSpPr>
            <p:cNvPr id="6" name="圆角矩形 5"/>
            <p:cNvSpPr/>
            <p:nvPr>
              <p:custDataLst>
                <p:tags r:id="rId6"/>
              </p:custDataLst>
            </p:nvPr>
          </p:nvSpPr>
          <p:spPr>
            <a:xfrm>
              <a:off x="3436" y="6143"/>
              <a:ext cx="2606" cy="3344"/>
            </a:xfrm>
            <a:prstGeom prst="roundRect">
              <a:avLst>
                <a:gd name="adj" fmla="val 7715"/>
              </a:avLst>
            </a:prstGeom>
            <a:solidFill>
              <a:srgbClr val="D02F35">
                <a:alpha val="25000"/>
              </a:srgbClr>
            </a:solidFill>
            <a:ln w="28575" cmpd="sng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>
                  <a:solidFill>
                    <a:schemeClr val="tx1"/>
                  </a:solidFill>
                </a:rPr>
                <a:t>一级</a:t>
              </a:r>
              <a:r>
                <a:rPr lang="zh-CN">
                  <a:solidFill>
                    <a:schemeClr val="tx1"/>
                  </a:solidFill>
                </a:rPr>
                <a:t>页表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69" name="圆角矩形 68"/>
            <p:cNvSpPr/>
            <p:nvPr>
              <p:custDataLst>
                <p:tags r:id="rId7"/>
              </p:custDataLst>
            </p:nvPr>
          </p:nvSpPr>
          <p:spPr>
            <a:xfrm>
              <a:off x="3666" y="6836"/>
              <a:ext cx="2222" cy="459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二级页表</a:t>
              </a:r>
              <a:r>
                <a:rPr lang="zh-CN" altLang="en-US"/>
                <a:t>物理地址</a:t>
              </a:r>
              <a:endParaRPr lang="zh-CN" altLang="en-US"/>
            </a:p>
          </p:txBody>
        </p:sp>
        <p:sp>
          <p:nvSpPr>
            <p:cNvPr id="83" name="圆角矩形 82"/>
            <p:cNvSpPr/>
            <p:nvPr>
              <p:custDataLst>
                <p:tags r:id="rId8"/>
              </p:custDataLst>
            </p:nvPr>
          </p:nvSpPr>
          <p:spPr>
            <a:xfrm>
              <a:off x="3666" y="7408"/>
              <a:ext cx="2222" cy="459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ym typeface="+mn-ea"/>
                </a:rPr>
                <a:t>二级页表物理地址</a:t>
              </a:r>
              <a:endParaRPr lang="zh-CN" altLang="en-US"/>
            </a:p>
          </p:txBody>
        </p:sp>
        <p:sp>
          <p:nvSpPr>
            <p:cNvPr id="85" name="圆角矩形 84"/>
            <p:cNvSpPr/>
            <p:nvPr>
              <p:custDataLst>
                <p:tags r:id="rId9"/>
              </p:custDataLst>
            </p:nvPr>
          </p:nvSpPr>
          <p:spPr>
            <a:xfrm>
              <a:off x="3666" y="8011"/>
              <a:ext cx="2222" cy="459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ym typeface="+mn-ea"/>
                </a:rPr>
                <a:t>二级页表物理地址</a:t>
              </a:r>
              <a:endParaRPr lang="zh-CN" altLang="en-US"/>
            </a:p>
          </p:txBody>
        </p:sp>
        <p:sp>
          <p:nvSpPr>
            <p:cNvPr id="95" name="圆角矩形 94"/>
            <p:cNvSpPr/>
            <p:nvPr>
              <p:custDataLst>
                <p:tags r:id="rId10"/>
              </p:custDataLst>
            </p:nvPr>
          </p:nvSpPr>
          <p:spPr>
            <a:xfrm>
              <a:off x="3666" y="8613"/>
              <a:ext cx="2222" cy="459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...</a:t>
              </a:r>
              <a:endParaRPr lang="en-US" altLang="zh-CN"/>
            </a:p>
          </p:txBody>
        </p:sp>
      </p:grpSp>
      <p:cxnSp>
        <p:nvCxnSpPr>
          <p:cNvPr id="96" name="肘形连接符 95"/>
          <p:cNvCxnSpPr>
            <a:stCxn id="25" idx="2"/>
            <a:endCxn id="84" idx="1"/>
          </p:cNvCxnSpPr>
          <p:nvPr>
            <p:custDataLst>
              <p:tags r:id="rId11"/>
            </p:custDataLst>
          </p:nvPr>
        </p:nvCxnSpPr>
        <p:spPr>
          <a:xfrm rot="5400000">
            <a:off x="1377315" y="3820795"/>
            <a:ext cx="2216785" cy="607695"/>
          </a:xfrm>
          <a:prstGeom prst="bentConnector4">
            <a:avLst>
              <a:gd name="adj1" fmla="val 22658"/>
              <a:gd name="adj2" fmla="val 187774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箭头连接符 96"/>
          <p:cNvCxnSpPr>
            <a:stCxn id="5" idx="3"/>
            <a:endCxn id="4" idx="1"/>
          </p:cNvCxnSpPr>
          <p:nvPr>
            <p:custDataLst>
              <p:tags r:id="rId12"/>
            </p:custDataLst>
          </p:nvPr>
        </p:nvCxnSpPr>
        <p:spPr>
          <a:xfrm>
            <a:off x="1767205" y="2702560"/>
            <a:ext cx="293370" cy="508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箭头连接符 97"/>
          <p:cNvCxnSpPr>
            <a:stCxn id="67" idx="3"/>
          </p:cNvCxnSpPr>
          <p:nvPr>
            <p:custDataLst>
              <p:tags r:id="rId13"/>
            </p:custDataLst>
          </p:nvPr>
        </p:nvCxnSpPr>
        <p:spPr>
          <a:xfrm>
            <a:off x="6390005" y="2870835"/>
            <a:ext cx="490855" cy="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肘形连接符 99"/>
          <p:cNvCxnSpPr>
            <a:stCxn id="85" idx="3"/>
            <a:endCxn id="107" idx="0"/>
          </p:cNvCxnSpPr>
          <p:nvPr>
            <p:custDataLst>
              <p:tags r:id="rId14"/>
            </p:custDataLst>
          </p:nvPr>
        </p:nvCxnSpPr>
        <p:spPr>
          <a:xfrm flipV="1">
            <a:off x="4333875" y="3900805"/>
            <a:ext cx="2339340" cy="1332230"/>
          </a:xfrm>
          <a:prstGeom prst="bentConnector4">
            <a:avLst>
              <a:gd name="adj1" fmla="val 16639"/>
              <a:gd name="adj2" fmla="val 127883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加号 100"/>
          <p:cNvSpPr/>
          <p:nvPr>
            <p:custDataLst>
              <p:tags r:id="rId15"/>
            </p:custDataLst>
          </p:nvPr>
        </p:nvSpPr>
        <p:spPr>
          <a:xfrm>
            <a:off x="6880860" y="2636520"/>
            <a:ext cx="457200" cy="457200"/>
          </a:xfrm>
          <a:prstGeom prst="mathPlu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2" name="圆角矩形 101"/>
          <p:cNvSpPr/>
          <p:nvPr>
            <p:custDataLst>
              <p:tags r:id="rId16"/>
            </p:custDataLst>
          </p:nvPr>
        </p:nvSpPr>
        <p:spPr>
          <a:xfrm>
            <a:off x="7847965" y="2310765"/>
            <a:ext cx="1732915" cy="7823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访存物理地址</a:t>
            </a:r>
            <a:endParaRPr lang="zh-CN" altLang="en-US"/>
          </a:p>
        </p:txBody>
      </p:sp>
      <p:cxnSp>
        <p:nvCxnSpPr>
          <p:cNvPr id="103" name="直接箭头连接符 102"/>
          <p:cNvCxnSpPr/>
          <p:nvPr>
            <p:custDataLst>
              <p:tags r:id="rId17"/>
            </p:custDataLst>
          </p:nvPr>
        </p:nvCxnSpPr>
        <p:spPr>
          <a:xfrm>
            <a:off x="7444740" y="2870835"/>
            <a:ext cx="414655" cy="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圆角矩形 103"/>
          <p:cNvSpPr/>
          <p:nvPr>
            <p:custDataLst>
              <p:tags r:id="rId18"/>
            </p:custDataLst>
          </p:nvPr>
        </p:nvSpPr>
        <p:spPr>
          <a:xfrm>
            <a:off x="3606165" y="2724785"/>
            <a:ext cx="121475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二级页</a:t>
            </a:r>
            <a:r>
              <a:rPr lang="zh-CN" altLang="en-US"/>
              <a:t>号</a:t>
            </a:r>
            <a:endParaRPr lang="zh-CN" altLang="en-US"/>
          </a:p>
        </p:txBody>
      </p:sp>
      <p:grpSp>
        <p:nvGrpSpPr>
          <p:cNvPr id="106" name="组合 105"/>
          <p:cNvGrpSpPr/>
          <p:nvPr/>
        </p:nvGrpSpPr>
        <p:grpSpPr>
          <a:xfrm>
            <a:off x="5398135" y="3900805"/>
            <a:ext cx="2550160" cy="2123440"/>
            <a:chOff x="3436" y="6143"/>
            <a:chExt cx="2606" cy="3344"/>
          </a:xfrm>
        </p:grpSpPr>
        <p:sp>
          <p:nvSpPr>
            <p:cNvPr id="107" name="圆角矩形 106"/>
            <p:cNvSpPr/>
            <p:nvPr>
              <p:custDataLst>
                <p:tags r:id="rId19"/>
              </p:custDataLst>
            </p:nvPr>
          </p:nvSpPr>
          <p:spPr>
            <a:xfrm>
              <a:off x="3436" y="6143"/>
              <a:ext cx="2606" cy="3344"/>
            </a:xfrm>
            <a:prstGeom prst="roundRect">
              <a:avLst>
                <a:gd name="adj" fmla="val 7715"/>
              </a:avLst>
            </a:prstGeom>
            <a:solidFill>
              <a:srgbClr val="00B0F0">
                <a:alpha val="25000"/>
              </a:srgbClr>
            </a:solidFill>
            <a:ln w="28575" cmpd="sng">
              <a:solidFill>
                <a:srgbClr val="00B0F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>
                  <a:solidFill>
                    <a:schemeClr val="tx1"/>
                  </a:solidFill>
                </a:rPr>
                <a:t>二级</a:t>
              </a:r>
              <a:r>
                <a:rPr lang="zh-CN">
                  <a:solidFill>
                    <a:schemeClr val="tx1"/>
                  </a:solidFill>
                </a:rPr>
                <a:t>页表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8" name="圆角矩形 107"/>
            <p:cNvSpPr/>
            <p:nvPr>
              <p:custDataLst>
                <p:tags r:id="rId20"/>
              </p:custDataLst>
            </p:nvPr>
          </p:nvSpPr>
          <p:spPr>
            <a:xfrm>
              <a:off x="3666" y="6836"/>
              <a:ext cx="2222" cy="459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页物理地址</a:t>
              </a:r>
              <a:r>
                <a:rPr lang="en-US" altLang="zh-CN"/>
                <a:t>/</a:t>
              </a:r>
              <a:r>
                <a:rPr lang="zh-CN" altLang="en-US"/>
                <a:t>权限</a:t>
              </a:r>
              <a:endParaRPr lang="zh-CN" altLang="en-US"/>
            </a:p>
          </p:txBody>
        </p:sp>
        <p:sp>
          <p:nvSpPr>
            <p:cNvPr id="109" name="圆角矩形 108"/>
            <p:cNvSpPr/>
            <p:nvPr>
              <p:custDataLst>
                <p:tags r:id="rId21"/>
              </p:custDataLst>
            </p:nvPr>
          </p:nvSpPr>
          <p:spPr>
            <a:xfrm>
              <a:off x="3666" y="7408"/>
              <a:ext cx="2222" cy="459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ym typeface="+mn-ea"/>
                </a:rPr>
                <a:t>页物理地址</a:t>
              </a:r>
              <a:r>
                <a:rPr lang="en-US" altLang="zh-CN">
                  <a:sym typeface="+mn-ea"/>
                </a:rPr>
                <a:t>/</a:t>
              </a:r>
              <a:r>
                <a:rPr lang="zh-CN" altLang="en-US">
                  <a:sym typeface="+mn-ea"/>
                </a:rPr>
                <a:t>权限</a:t>
              </a:r>
              <a:endParaRPr lang="zh-CN" altLang="en-US"/>
            </a:p>
          </p:txBody>
        </p:sp>
        <p:sp>
          <p:nvSpPr>
            <p:cNvPr id="110" name="圆角矩形 109"/>
            <p:cNvSpPr/>
            <p:nvPr>
              <p:custDataLst>
                <p:tags r:id="rId22"/>
              </p:custDataLst>
            </p:nvPr>
          </p:nvSpPr>
          <p:spPr>
            <a:xfrm>
              <a:off x="3666" y="8011"/>
              <a:ext cx="2222" cy="459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ym typeface="+mn-ea"/>
                </a:rPr>
                <a:t>页物理地址</a:t>
              </a:r>
              <a:r>
                <a:rPr lang="en-US" altLang="zh-CN">
                  <a:sym typeface="+mn-ea"/>
                </a:rPr>
                <a:t>/</a:t>
              </a:r>
              <a:r>
                <a:rPr lang="zh-CN" altLang="en-US">
                  <a:sym typeface="+mn-ea"/>
                </a:rPr>
                <a:t>权限</a:t>
              </a:r>
              <a:endParaRPr lang="zh-CN" altLang="en-US"/>
            </a:p>
          </p:txBody>
        </p:sp>
        <p:sp>
          <p:nvSpPr>
            <p:cNvPr id="111" name="圆角矩形 110"/>
            <p:cNvSpPr/>
            <p:nvPr>
              <p:custDataLst>
                <p:tags r:id="rId23"/>
              </p:custDataLst>
            </p:nvPr>
          </p:nvSpPr>
          <p:spPr>
            <a:xfrm>
              <a:off x="3666" y="8613"/>
              <a:ext cx="2222" cy="459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...</a:t>
              </a:r>
              <a:endParaRPr lang="en-US" altLang="zh-CN"/>
            </a:p>
          </p:txBody>
        </p:sp>
      </p:grpSp>
      <p:cxnSp>
        <p:nvCxnSpPr>
          <p:cNvPr id="112" name="肘形连接符 111"/>
          <p:cNvCxnSpPr>
            <a:stCxn id="104" idx="2"/>
            <a:endCxn id="109" idx="1"/>
          </p:cNvCxnSpPr>
          <p:nvPr>
            <p:custDataLst>
              <p:tags r:id="rId24"/>
            </p:custDataLst>
          </p:nvPr>
        </p:nvCxnSpPr>
        <p:spPr>
          <a:xfrm rot="5400000" flipV="1">
            <a:off x="4001135" y="3228340"/>
            <a:ext cx="1833880" cy="1409065"/>
          </a:xfrm>
          <a:prstGeom prst="bentConnector2">
            <a:avLst/>
          </a:prstGeom>
          <a:ln w="635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肘形连接符 112"/>
          <p:cNvCxnSpPr>
            <a:stCxn id="109" idx="3"/>
          </p:cNvCxnSpPr>
          <p:nvPr>
            <p:custDataLst>
              <p:tags r:id="rId25"/>
            </p:custDataLst>
          </p:nvPr>
        </p:nvCxnSpPr>
        <p:spPr>
          <a:xfrm flipH="1" flipV="1">
            <a:off x="7114540" y="3166110"/>
            <a:ext cx="682625" cy="1684020"/>
          </a:xfrm>
          <a:prstGeom prst="bentConnector4">
            <a:avLst>
              <a:gd name="adj1" fmla="val -62790"/>
              <a:gd name="adj2" fmla="val 78054"/>
            </a:avLst>
          </a:prstGeom>
          <a:ln w="635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6"/>
    </p:custData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7477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应用程序的内部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指令流的分工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多个指令流可以</a:t>
            </a:r>
            <a:r>
              <a:rPr lang="zh-CN" altLang="en-US" sz="2000">
                <a:solidFill>
                  <a:srgbClr val="9C0B15"/>
                </a:solidFill>
              </a:rPr>
              <a:t>分工合作</a:t>
            </a:r>
            <a:r>
              <a:rPr lang="zh-CN" altLang="en-US" sz="2000"/>
              <a:t>，完成程序的</a:t>
            </a:r>
            <a:r>
              <a:rPr lang="zh-CN" altLang="en-US" sz="2000"/>
              <a:t>功能。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按性质分工</a:t>
            </a:r>
            <a:r>
              <a:rPr lang="en-US" altLang="zh-CN" sz="2000"/>
              <a:t>	</a:t>
            </a:r>
            <a:r>
              <a:rPr lang="zh-CN" altLang="en-US" sz="2000"/>
              <a:t>不同的指令流</a:t>
            </a:r>
            <a:r>
              <a:rPr lang="zh-CN" altLang="en-US" sz="2000">
                <a:solidFill>
                  <a:srgbClr val="9C0B15"/>
                </a:solidFill>
              </a:rPr>
              <a:t>处理不同性质的工作</a:t>
            </a:r>
            <a:r>
              <a:rPr lang="zh-CN" altLang="en-US" sz="2000"/>
              <a:t>，如一些指令流</a:t>
            </a:r>
            <a:r>
              <a:rPr lang="zh-CN" altLang="en-US" sz="2000">
                <a:solidFill>
                  <a:srgbClr val="9C0B15"/>
                </a:solidFill>
              </a:rPr>
              <a:t>主要负责I/O</a:t>
            </a:r>
            <a:r>
              <a:rPr lang="zh-CN" altLang="en-US" sz="2000"/>
              <a:t>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另一些指令流</a:t>
            </a:r>
            <a:r>
              <a:rPr lang="zh-CN" altLang="en-US" sz="2000">
                <a:solidFill>
                  <a:srgbClr val="9C0B15"/>
                </a:solidFill>
              </a:rPr>
              <a:t>主要负责计算</a:t>
            </a:r>
            <a:r>
              <a:rPr lang="zh-CN" altLang="en-US" sz="2000"/>
              <a:t>等等。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按对象分工</a:t>
            </a:r>
            <a:r>
              <a:rPr lang="en-US" altLang="zh-CN" sz="2000"/>
              <a:t>	</a:t>
            </a:r>
            <a:r>
              <a:rPr lang="zh-CN" altLang="en-US" sz="2000"/>
              <a:t>不同的指令流</a:t>
            </a:r>
            <a:r>
              <a:rPr lang="zh-CN" altLang="en-US" sz="2000">
                <a:solidFill>
                  <a:srgbClr val="9C0B15"/>
                </a:solidFill>
              </a:rPr>
              <a:t>处理不同部分的工作</a:t>
            </a:r>
            <a:r>
              <a:rPr lang="zh-CN" altLang="en-US" sz="2000"/>
              <a:t>，如每个指令流负责处理一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部分数据或一个服务</a:t>
            </a:r>
            <a:r>
              <a:rPr lang="zh-CN" altLang="en-US" sz="2000"/>
              <a:t>对象。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</p:txBody>
      </p:sp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3743960" y="3264535"/>
            <a:ext cx="2298700" cy="3348355"/>
          </a:xfrm>
          <a:prstGeom prst="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 b="1">
                <a:solidFill>
                  <a:schemeClr val="tx1"/>
                </a:solidFill>
              </a:rPr>
              <a:t>应用程序</a:t>
            </a:r>
            <a:endParaRPr lang="zh-CN" altLang="en-US" b="1">
              <a:solidFill>
                <a:schemeClr val="tx1"/>
              </a:solidFill>
            </a:endParaRPr>
          </a:p>
        </p:txBody>
      </p:sp>
      <p:sp>
        <p:nvSpPr>
          <p:cNvPr id="60" name="任意多边形 59"/>
          <p:cNvSpPr/>
          <p:nvPr>
            <p:custDataLst>
              <p:tags r:id="rId3"/>
            </p:custDataLst>
          </p:nvPr>
        </p:nvSpPr>
        <p:spPr>
          <a:xfrm>
            <a:off x="4760595" y="4352290"/>
            <a:ext cx="324485" cy="189611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>
            <p:custDataLst>
              <p:tags r:id="rId4"/>
            </p:custDataLst>
          </p:nvPr>
        </p:nvSpPr>
        <p:spPr>
          <a:xfrm>
            <a:off x="5212080" y="4352290"/>
            <a:ext cx="324485" cy="189611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>
            <p:custDataLst>
              <p:tags r:id="rId5"/>
            </p:custDataLst>
          </p:nvPr>
        </p:nvSpPr>
        <p:spPr>
          <a:xfrm>
            <a:off x="4295775" y="4352290"/>
            <a:ext cx="324485" cy="189611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D02F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6"/>
    </p:custData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4372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基数树（</a:t>
            </a:r>
            <a:r>
              <a:rPr lang="en-US" altLang="zh-CN" sz="2000" b="1">
                <a:solidFill>
                  <a:srgbClr val="9C0B15"/>
                </a:solidFill>
              </a:rPr>
              <a:t>Radix Trie</a:t>
            </a:r>
            <a:r>
              <a:rPr lang="zh-CN" altLang="en-US" sz="2000" b="1">
                <a:solidFill>
                  <a:srgbClr val="9C0B15"/>
                </a:solidFill>
              </a:rPr>
              <a:t>）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基数树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altLang="en-US" sz="2000"/>
              <a:t>以某个基数组织的“桶套桶”序列（更专业的叫法是压缩前缀树），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该基数决定了每一层桶的多少。对于页表而言，每一级别的桶都是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2的次方个，如1024个。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示例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一个仅映射三个页的页表。注意，它只占据</a:t>
            </a:r>
            <a:r>
              <a:rPr lang="en-US" altLang="zh-CN" sz="2000">
                <a:sym typeface="+mn-ea"/>
              </a:rPr>
              <a:t>12KiB</a:t>
            </a:r>
            <a:r>
              <a:rPr lang="zh-CN" altLang="en-US" sz="2000">
                <a:sym typeface="+mn-ea"/>
              </a:rPr>
              <a:t>空间。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ym typeface="+mn-ea"/>
              </a:rPr>
              <a:t>0x00001000 -&gt; 0x88803000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0x</a:t>
            </a:r>
            <a:r>
              <a:rPr lang="en-US" altLang="zh-CN" sz="2000">
                <a:sym typeface="+mn-ea"/>
              </a:rPr>
              <a:t>FDFFF000 -&gt; 0x931C5000</a:t>
            </a:r>
            <a:endParaRPr lang="en-US" altLang="zh-CN" sz="2000">
              <a:sym typeface="+mn-ea"/>
            </a:endParaRPr>
          </a:p>
        </p:txBody>
      </p:sp>
      <p:sp>
        <p:nvSpPr>
          <p:cNvPr id="7" name="圆角矩形 6"/>
          <p:cNvSpPr/>
          <p:nvPr>
            <p:custDataLst>
              <p:tags r:id="rId2"/>
            </p:custDataLst>
          </p:nvPr>
        </p:nvSpPr>
        <p:spPr>
          <a:xfrm>
            <a:off x="203200" y="3107055"/>
            <a:ext cx="4481830" cy="3032760"/>
          </a:xfrm>
          <a:prstGeom prst="roundRect">
            <a:avLst>
              <a:gd name="adj" fmla="val 6386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>
                <a:solidFill>
                  <a:schemeClr val="tx1"/>
                </a:solidFill>
              </a:rPr>
              <a:t>一级页表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8" name="圆角矩形 7"/>
          <p:cNvSpPr/>
          <p:nvPr>
            <p:custDataLst>
              <p:tags r:id="rId3"/>
            </p:custDataLst>
          </p:nvPr>
        </p:nvSpPr>
        <p:spPr>
          <a:xfrm>
            <a:off x="389890" y="354711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地址</a:t>
            </a:r>
            <a:r>
              <a:rPr lang="en-US" altLang="zh-CN"/>
              <a:t>[31:22]</a:t>
            </a:r>
            <a:endParaRPr lang="zh-CN" altLang="en-US"/>
          </a:p>
        </p:txBody>
      </p:sp>
      <p:sp>
        <p:nvSpPr>
          <p:cNvPr id="9" name="圆角矩形 8"/>
          <p:cNvSpPr/>
          <p:nvPr>
            <p:custDataLst>
              <p:tags r:id="rId4"/>
            </p:custDataLst>
          </p:nvPr>
        </p:nvSpPr>
        <p:spPr>
          <a:xfrm>
            <a:off x="2005965" y="3547110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二级页表</a:t>
            </a:r>
            <a:r>
              <a:rPr lang="zh-CN" altLang="en-US"/>
              <a:t>物理地址</a:t>
            </a:r>
            <a:endParaRPr lang="zh-CN" altLang="en-US"/>
          </a:p>
        </p:txBody>
      </p:sp>
      <p:sp>
        <p:nvSpPr>
          <p:cNvPr id="15" name="圆角矩形 14"/>
          <p:cNvSpPr/>
          <p:nvPr>
            <p:custDataLst>
              <p:tags r:id="rId5"/>
            </p:custDataLst>
          </p:nvPr>
        </p:nvSpPr>
        <p:spPr>
          <a:xfrm>
            <a:off x="389890" y="391033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0x000</a:t>
            </a:r>
            <a:endParaRPr lang="en-US" altLang="zh-CN"/>
          </a:p>
        </p:txBody>
      </p:sp>
      <p:sp>
        <p:nvSpPr>
          <p:cNvPr id="17" name="圆角矩形 16"/>
          <p:cNvSpPr/>
          <p:nvPr>
            <p:custDataLst>
              <p:tags r:id="rId6"/>
            </p:custDataLst>
          </p:nvPr>
        </p:nvSpPr>
        <p:spPr>
          <a:xfrm>
            <a:off x="2005965" y="3910330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r>
              <a:rPr lang="en-US" altLang="zh-CN"/>
              <a:t>x08605000</a:t>
            </a:r>
            <a:endParaRPr lang="en-US" altLang="zh-CN"/>
          </a:p>
        </p:txBody>
      </p:sp>
      <p:sp>
        <p:nvSpPr>
          <p:cNvPr id="61" name="圆角矩形 60"/>
          <p:cNvSpPr/>
          <p:nvPr>
            <p:custDataLst>
              <p:tags r:id="rId7"/>
            </p:custDataLst>
          </p:nvPr>
        </p:nvSpPr>
        <p:spPr>
          <a:xfrm>
            <a:off x="389890" y="429260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r>
              <a:rPr lang="en-US" altLang="zh-CN"/>
              <a:t>x001</a:t>
            </a:r>
            <a:endParaRPr lang="en-US" altLang="zh-CN"/>
          </a:p>
        </p:txBody>
      </p:sp>
      <p:sp>
        <p:nvSpPr>
          <p:cNvPr id="73" name="圆角矩形 72"/>
          <p:cNvSpPr/>
          <p:nvPr>
            <p:custDataLst>
              <p:tags r:id="rId8"/>
            </p:custDataLst>
          </p:nvPr>
        </p:nvSpPr>
        <p:spPr>
          <a:xfrm>
            <a:off x="2005965" y="4292600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空</a:t>
            </a:r>
            <a:endParaRPr lang="zh-CN" altLang="en-US"/>
          </a:p>
        </p:txBody>
      </p:sp>
      <p:sp>
        <p:nvSpPr>
          <p:cNvPr id="26" name="圆角矩形 25"/>
          <p:cNvSpPr/>
          <p:nvPr>
            <p:custDataLst>
              <p:tags r:id="rId9"/>
            </p:custDataLst>
          </p:nvPr>
        </p:nvSpPr>
        <p:spPr>
          <a:xfrm>
            <a:off x="389890" y="466344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r>
              <a:rPr lang="en-US" altLang="zh-CN"/>
              <a:t>x002</a:t>
            </a:r>
            <a:endParaRPr lang="en-US" altLang="zh-CN"/>
          </a:p>
        </p:txBody>
      </p:sp>
      <p:sp>
        <p:nvSpPr>
          <p:cNvPr id="28" name="圆角矩形 27"/>
          <p:cNvSpPr/>
          <p:nvPr>
            <p:custDataLst>
              <p:tags r:id="rId10"/>
            </p:custDataLst>
          </p:nvPr>
        </p:nvSpPr>
        <p:spPr>
          <a:xfrm>
            <a:off x="2005965" y="4663440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空</a:t>
            </a:r>
            <a:endParaRPr lang="zh-CN" altLang="en-US"/>
          </a:p>
        </p:txBody>
      </p:sp>
      <p:sp>
        <p:nvSpPr>
          <p:cNvPr id="60" name="圆角矩形 59"/>
          <p:cNvSpPr/>
          <p:nvPr>
            <p:custDataLst>
              <p:tags r:id="rId11"/>
            </p:custDataLst>
          </p:nvPr>
        </p:nvSpPr>
        <p:spPr>
          <a:xfrm>
            <a:off x="389890" y="502475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</a:t>
            </a:r>
            <a:endParaRPr lang="en-US" altLang="zh-CN"/>
          </a:p>
        </p:txBody>
      </p:sp>
      <p:sp>
        <p:nvSpPr>
          <p:cNvPr id="62" name="圆角矩形 61"/>
          <p:cNvSpPr/>
          <p:nvPr>
            <p:custDataLst>
              <p:tags r:id="rId12"/>
            </p:custDataLst>
          </p:nvPr>
        </p:nvSpPr>
        <p:spPr>
          <a:xfrm>
            <a:off x="2005965" y="5024755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空</a:t>
            </a:r>
            <a:endParaRPr lang="zh-CN" altLang="en-US"/>
          </a:p>
        </p:txBody>
      </p:sp>
      <p:sp>
        <p:nvSpPr>
          <p:cNvPr id="63" name="圆角矩形 62"/>
          <p:cNvSpPr/>
          <p:nvPr>
            <p:custDataLst>
              <p:tags r:id="rId13"/>
            </p:custDataLst>
          </p:nvPr>
        </p:nvSpPr>
        <p:spPr>
          <a:xfrm>
            <a:off x="389890" y="538035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0x3F7</a:t>
            </a:r>
            <a:endParaRPr lang="en-US" altLang="zh-CN"/>
          </a:p>
        </p:txBody>
      </p:sp>
      <p:sp>
        <p:nvSpPr>
          <p:cNvPr id="64" name="圆角矩形 63"/>
          <p:cNvSpPr/>
          <p:nvPr>
            <p:custDataLst>
              <p:tags r:id="rId14"/>
            </p:custDataLst>
          </p:nvPr>
        </p:nvSpPr>
        <p:spPr>
          <a:xfrm>
            <a:off x="2005965" y="5380355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0x86342000</a:t>
            </a:r>
            <a:endParaRPr lang="en-US" altLang="zh-CN"/>
          </a:p>
        </p:txBody>
      </p:sp>
      <p:sp>
        <p:nvSpPr>
          <p:cNvPr id="65" name="圆角矩形 64"/>
          <p:cNvSpPr/>
          <p:nvPr>
            <p:custDataLst>
              <p:tags r:id="rId15"/>
            </p:custDataLst>
          </p:nvPr>
        </p:nvSpPr>
        <p:spPr>
          <a:xfrm>
            <a:off x="389890" y="574992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</a:t>
            </a:r>
            <a:endParaRPr lang="en-US" altLang="zh-CN"/>
          </a:p>
        </p:txBody>
      </p:sp>
      <p:sp>
        <p:nvSpPr>
          <p:cNvPr id="66" name="圆角矩形 65"/>
          <p:cNvSpPr/>
          <p:nvPr>
            <p:custDataLst>
              <p:tags r:id="rId16"/>
            </p:custDataLst>
          </p:nvPr>
        </p:nvSpPr>
        <p:spPr>
          <a:xfrm>
            <a:off x="2005965" y="5749925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空</a:t>
            </a:r>
            <a:endParaRPr lang="zh-CN" altLang="en-US"/>
          </a:p>
        </p:txBody>
      </p:sp>
      <p:sp>
        <p:nvSpPr>
          <p:cNvPr id="70" name="圆角矩形 69"/>
          <p:cNvSpPr/>
          <p:nvPr>
            <p:custDataLst>
              <p:tags r:id="rId17"/>
            </p:custDataLst>
          </p:nvPr>
        </p:nvSpPr>
        <p:spPr>
          <a:xfrm>
            <a:off x="5168900" y="2540000"/>
            <a:ext cx="4481830" cy="2357120"/>
          </a:xfrm>
          <a:prstGeom prst="roundRect">
            <a:avLst>
              <a:gd name="adj" fmla="val 6386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>
                <a:solidFill>
                  <a:schemeClr val="tx1"/>
                </a:solidFill>
              </a:rPr>
              <a:t>二级页表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71" name="圆角矩形 70"/>
          <p:cNvSpPr/>
          <p:nvPr>
            <p:custDataLst>
              <p:tags r:id="rId18"/>
            </p:custDataLst>
          </p:nvPr>
        </p:nvSpPr>
        <p:spPr>
          <a:xfrm>
            <a:off x="5355590" y="298005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地址</a:t>
            </a:r>
            <a:r>
              <a:rPr lang="en-US" altLang="zh-CN"/>
              <a:t>[21:12]</a:t>
            </a:r>
            <a:endParaRPr lang="zh-CN" altLang="en-US"/>
          </a:p>
        </p:txBody>
      </p:sp>
      <p:sp>
        <p:nvSpPr>
          <p:cNvPr id="72" name="圆角矩形 71"/>
          <p:cNvSpPr/>
          <p:nvPr>
            <p:custDataLst>
              <p:tags r:id="rId19"/>
            </p:custDataLst>
          </p:nvPr>
        </p:nvSpPr>
        <p:spPr>
          <a:xfrm>
            <a:off x="6971665" y="2980055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页框物理地址</a:t>
            </a:r>
            <a:endParaRPr lang="zh-CN" altLang="en-US"/>
          </a:p>
        </p:txBody>
      </p:sp>
      <p:sp>
        <p:nvSpPr>
          <p:cNvPr id="74" name="圆角矩形 73"/>
          <p:cNvSpPr/>
          <p:nvPr>
            <p:custDataLst>
              <p:tags r:id="rId20"/>
            </p:custDataLst>
          </p:nvPr>
        </p:nvSpPr>
        <p:spPr>
          <a:xfrm>
            <a:off x="5355590" y="334327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0x000</a:t>
            </a:r>
            <a:endParaRPr lang="en-US" altLang="zh-CN"/>
          </a:p>
        </p:txBody>
      </p:sp>
      <p:sp>
        <p:nvSpPr>
          <p:cNvPr id="75" name="圆角矩形 74"/>
          <p:cNvSpPr/>
          <p:nvPr>
            <p:custDataLst>
              <p:tags r:id="rId21"/>
            </p:custDataLst>
          </p:nvPr>
        </p:nvSpPr>
        <p:spPr>
          <a:xfrm>
            <a:off x="6971665" y="3343275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空</a:t>
            </a:r>
            <a:endParaRPr lang="zh-CN" altLang="en-US"/>
          </a:p>
        </p:txBody>
      </p:sp>
      <p:sp>
        <p:nvSpPr>
          <p:cNvPr id="76" name="圆角矩形 75"/>
          <p:cNvSpPr/>
          <p:nvPr>
            <p:custDataLst>
              <p:tags r:id="rId22"/>
            </p:custDataLst>
          </p:nvPr>
        </p:nvSpPr>
        <p:spPr>
          <a:xfrm>
            <a:off x="5355590" y="372554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r>
              <a:rPr lang="en-US" altLang="zh-CN"/>
              <a:t>x001</a:t>
            </a:r>
            <a:endParaRPr lang="en-US" altLang="zh-CN"/>
          </a:p>
        </p:txBody>
      </p:sp>
      <p:sp>
        <p:nvSpPr>
          <p:cNvPr id="77" name="圆角矩形 76"/>
          <p:cNvSpPr/>
          <p:nvPr>
            <p:custDataLst>
              <p:tags r:id="rId23"/>
            </p:custDataLst>
          </p:nvPr>
        </p:nvSpPr>
        <p:spPr>
          <a:xfrm>
            <a:off x="6971665" y="3725545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r>
              <a:rPr lang="en-US" altLang="zh-CN"/>
              <a:t>x88803000</a:t>
            </a:r>
            <a:endParaRPr lang="en-US" altLang="zh-CN"/>
          </a:p>
        </p:txBody>
      </p:sp>
      <p:sp>
        <p:nvSpPr>
          <p:cNvPr id="79" name="圆角矩形 78"/>
          <p:cNvSpPr/>
          <p:nvPr>
            <p:custDataLst>
              <p:tags r:id="rId24"/>
            </p:custDataLst>
          </p:nvPr>
        </p:nvSpPr>
        <p:spPr>
          <a:xfrm>
            <a:off x="5355590" y="409638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r>
              <a:rPr lang="en-US" altLang="zh-CN"/>
              <a:t>x002</a:t>
            </a:r>
            <a:endParaRPr lang="en-US" altLang="zh-CN"/>
          </a:p>
        </p:txBody>
      </p:sp>
      <p:sp>
        <p:nvSpPr>
          <p:cNvPr id="80" name="圆角矩形 79"/>
          <p:cNvSpPr/>
          <p:nvPr>
            <p:custDataLst>
              <p:tags r:id="rId25"/>
            </p:custDataLst>
          </p:nvPr>
        </p:nvSpPr>
        <p:spPr>
          <a:xfrm>
            <a:off x="6971665" y="4096385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0x97</a:t>
            </a:r>
            <a:r>
              <a:rPr lang="en-US" altLang="zh-CN"/>
              <a:t>AF9000</a:t>
            </a:r>
            <a:endParaRPr lang="en-US" altLang="zh-CN"/>
          </a:p>
        </p:txBody>
      </p:sp>
      <p:sp>
        <p:nvSpPr>
          <p:cNvPr id="81" name="圆角矩形 80"/>
          <p:cNvSpPr/>
          <p:nvPr>
            <p:custDataLst>
              <p:tags r:id="rId26"/>
            </p:custDataLst>
          </p:nvPr>
        </p:nvSpPr>
        <p:spPr>
          <a:xfrm>
            <a:off x="5355590" y="445770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</a:t>
            </a:r>
            <a:endParaRPr lang="en-US" altLang="zh-CN"/>
          </a:p>
        </p:txBody>
      </p:sp>
      <p:sp>
        <p:nvSpPr>
          <p:cNvPr id="82" name="圆角矩形 81"/>
          <p:cNvSpPr/>
          <p:nvPr>
            <p:custDataLst>
              <p:tags r:id="rId27"/>
            </p:custDataLst>
          </p:nvPr>
        </p:nvSpPr>
        <p:spPr>
          <a:xfrm>
            <a:off x="6971665" y="4457700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空</a:t>
            </a:r>
            <a:endParaRPr lang="zh-CN" altLang="en-US"/>
          </a:p>
        </p:txBody>
      </p:sp>
      <p:cxnSp>
        <p:nvCxnSpPr>
          <p:cNvPr id="87" name="肘形连接符 86"/>
          <p:cNvCxnSpPr>
            <a:stCxn id="17" idx="3"/>
            <a:endCxn id="71" idx="1"/>
          </p:cNvCxnSpPr>
          <p:nvPr>
            <p:custDataLst>
              <p:tags r:id="rId28"/>
            </p:custDataLst>
          </p:nvPr>
        </p:nvCxnSpPr>
        <p:spPr>
          <a:xfrm flipV="1">
            <a:off x="4464050" y="3126105"/>
            <a:ext cx="891540" cy="930275"/>
          </a:xfrm>
          <a:prstGeom prst="bentConnector3">
            <a:avLst>
              <a:gd name="adj1" fmla="val 50000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圆角矩形 87"/>
          <p:cNvSpPr/>
          <p:nvPr>
            <p:custDataLst>
              <p:tags r:id="rId29"/>
            </p:custDataLst>
          </p:nvPr>
        </p:nvSpPr>
        <p:spPr>
          <a:xfrm>
            <a:off x="5168900" y="5086350"/>
            <a:ext cx="4481830" cy="1633220"/>
          </a:xfrm>
          <a:prstGeom prst="roundRect">
            <a:avLst>
              <a:gd name="adj" fmla="val 11041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>
                <a:solidFill>
                  <a:schemeClr val="tx1"/>
                </a:solidFill>
              </a:rPr>
              <a:t>二级页表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89" name="圆角矩形 88"/>
          <p:cNvSpPr/>
          <p:nvPr>
            <p:custDataLst>
              <p:tags r:id="rId30"/>
            </p:custDataLst>
          </p:nvPr>
        </p:nvSpPr>
        <p:spPr>
          <a:xfrm>
            <a:off x="5355590" y="552640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地址</a:t>
            </a:r>
            <a:r>
              <a:rPr lang="en-US" altLang="zh-CN"/>
              <a:t>[21:12]</a:t>
            </a:r>
            <a:endParaRPr lang="zh-CN" altLang="en-US"/>
          </a:p>
        </p:txBody>
      </p:sp>
      <p:sp>
        <p:nvSpPr>
          <p:cNvPr id="90" name="圆角矩形 89"/>
          <p:cNvSpPr/>
          <p:nvPr>
            <p:custDataLst>
              <p:tags r:id="rId31"/>
            </p:custDataLst>
          </p:nvPr>
        </p:nvSpPr>
        <p:spPr>
          <a:xfrm>
            <a:off x="6971665" y="5526405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页框物理地址</a:t>
            </a:r>
            <a:endParaRPr lang="zh-CN" altLang="en-US"/>
          </a:p>
        </p:txBody>
      </p:sp>
      <p:sp>
        <p:nvSpPr>
          <p:cNvPr id="91" name="圆角矩形 90"/>
          <p:cNvSpPr/>
          <p:nvPr>
            <p:custDataLst>
              <p:tags r:id="rId32"/>
            </p:custDataLst>
          </p:nvPr>
        </p:nvSpPr>
        <p:spPr>
          <a:xfrm>
            <a:off x="5355590" y="588962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</a:t>
            </a:r>
            <a:endParaRPr lang="en-US" altLang="zh-CN"/>
          </a:p>
        </p:txBody>
      </p:sp>
      <p:sp>
        <p:nvSpPr>
          <p:cNvPr id="92" name="圆角矩形 91"/>
          <p:cNvSpPr/>
          <p:nvPr>
            <p:custDataLst>
              <p:tags r:id="rId33"/>
            </p:custDataLst>
          </p:nvPr>
        </p:nvSpPr>
        <p:spPr>
          <a:xfrm>
            <a:off x="6971665" y="5889625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空</a:t>
            </a:r>
            <a:endParaRPr lang="zh-CN" altLang="en-US"/>
          </a:p>
        </p:txBody>
      </p:sp>
      <p:sp>
        <p:nvSpPr>
          <p:cNvPr id="93" name="圆角矩形 92"/>
          <p:cNvSpPr/>
          <p:nvPr>
            <p:custDataLst>
              <p:tags r:id="rId34"/>
            </p:custDataLst>
          </p:nvPr>
        </p:nvSpPr>
        <p:spPr>
          <a:xfrm>
            <a:off x="5355590" y="627189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r>
              <a:rPr lang="en-US" altLang="zh-CN"/>
              <a:t>x3FF</a:t>
            </a:r>
            <a:endParaRPr lang="en-US" altLang="zh-CN"/>
          </a:p>
        </p:txBody>
      </p:sp>
      <p:sp>
        <p:nvSpPr>
          <p:cNvPr id="94" name="圆角矩形 93"/>
          <p:cNvSpPr/>
          <p:nvPr>
            <p:custDataLst>
              <p:tags r:id="rId35"/>
            </p:custDataLst>
          </p:nvPr>
        </p:nvSpPr>
        <p:spPr>
          <a:xfrm>
            <a:off x="6971665" y="6271895"/>
            <a:ext cx="245808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r>
              <a:rPr lang="en-US" altLang="zh-CN"/>
              <a:t>x931C5000</a:t>
            </a:r>
            <a:endParaRPr lang="en-US" altLang="zh-CN"/>
          </a:p>
        </p:txBody>
      </p:sp>
      <p:cxnSp>
        <p:nvCxnSpPr>
          <p:cNvPr id="99" name="肘形连接符 98"/>
          <p:cNvCxnSpPr>
            <a:stCxn id="64" idx="3"/>
            <a:endCxn id="89" idx="1"/>
          </p:cNvCxnSpPr>
          <p:nvPr>
            <p:custDataLst>
              <p:tags r:id="rId36"/>
            </p:custDataLst>
          </p:nvPr>
        </p:nvCxnSpPr>
        <p:spPr>
          <a:xfrm>
            <a:off x="4464050" y="5526405"/>
            <a:ext cx="891540" cy="146050"/>
          </a:xfrm>
          <a:prstGeom prst="bentConnector3">
            <a:avLst>
              <a:gd name="adj1" fmla="val 50000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7"/>
    </p:custData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分页的</a:t>
            </a:r>
            <a:r>
              <a:rPr lang="zh-CN" altLang="en-US" sz="2000" b="1">
                <a:solidFill>
                  <a:srgbClr val="9C0B15"/>
                </a:solidFill>
              </a:rPr>
              <a:t>特点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外部碎片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理论上讲，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外部碎片在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页式管理中不存在</a:t>
            </a:r>
            <a:r>
              <a:rPr lang="zh-CN" altLang="en-US" sz="2000">
                <a:sym typeface="+mn-ea"/>
              </a:rPr>
              <a:t>，因为物理内存不存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在必须连续才能分配的要求。物理上不连续的页完全可以组成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虚拟空间中的连续的段。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内部碎片	</a:t>
            </a:r>
            <a:r>
              <a:rPr lang="zh-CN" altLang="en-US" sz="2000">
                <a:sym typeface="+mn-ea"/>
              </a:rPr>
              <a:t>理论上讲，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页式管理存在内部碎片</a:t>
            </a:r>
            <a:r>
              <a:rPr lang="zh-CN" altLang="en-US" sz="2000">
                <a:sym typeface="+mn-ea"/>
              </a:rPr>
              <a:t>，因为程序的每个段现在都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按照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页为最小粒度</a:t>
            </a:r>
            <a:r>
              <a:rPr lang="zh-CN" altLang="en-US" sz="2000">
                <a:sym typeface="+mn-ea"/>
              </a:rPr>
              <a:t>划分了。如果一个段如果不能被页整除，</a:t>
            </a:r>
            <a:r>
              <a:rPr lang="zh-CN" altLang="en-US" sz="2000">
                <a:sym typeface="+mn-ea"/>
              </a:rPr>
              <a:t>我		们就必须要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分配一整个页给它的残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余部分</a:t>
            </a:r>
            <a:r>
              <a:rPr lang="zh-CN" altLang="en-US" sz="2000">
                <a:sym typeface="+mn-ea"/>
              </a:rPr>
              <a:t>。不过，不论怎样</a:t>
            </a:r>
            <a:r>
              <a:rPr lang="zh-CN" altLang="en-US" sz="2000">
                <a:sym typeface="+mn-ea"/>
              </a:rPr>
              <a:t>分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配，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一个段最多产生一个页的碎片</a:t>
            </a:r>
            <a:r>
              <a:rPr lang="zh-CN" altLang="en-US" sz="2000">
                <a:sym typeface="+mn-ea"/>
              </a:rPr>
              <a:t>。考虑到段是程序逻辑组</a:t>
            </a:r>
            <a:r>
              <a:rPr lang="zh-CN" altLang="en-US" sz="2000">
                <a:sym typeface="+mn-ea"/>
              </a:rPr>
              <a:t>织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的单位，一个程序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不可能有巨大量的段</a:t>
            </a:r>
            <a:r>
              <a:rPr lang="zh-CN" altLang="en-US" sz="2000">
                <a:sym typeface="+mn-ea"/>
              </a:rPr>
              <a:t>（简单的程序只有数</a:t>
            </a:r>
            <a:r>
              <a:rPr lang="zh-CN" altLang="en-US" sz="2000">
                <a:sym typeface="+mn-ea"/>
              </a:rPr>
              <a:t>个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段），因此内部碎片问题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在实践中几乎可以忽略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页的大小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页越大，产生的内部碎片就越多。但是，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TLB的利用效率却越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高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发生</a:t>
            </a:r>
            <a:r>
              <a:rPr lang="en-US" altLang="zh-CN" sz="2000">
                <a:sym typeface="+mn-ea"/>
              </a:rPr>
              <a:t>TLB</a:t>
            </a:r>
            <a:r>
              <a:rPr lang="zh-CN" altLang="en-US" sz="2000">
                <a:sym typeface="+mn-ea"/>
              </a:rPr>
              <a:t>不命中的概率就越低，因为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同样数目的TLB表项能覆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盖的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工作集变大了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超级页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很多页式内存管理单元支持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超级页</a:t>
            </a:r>
            <a:r>
              <a:rPr lang="zh-CN" altLang="en-US" sz="2000">
                <a:sym typeface="+mn-ea"/>
              </a:rPr>
              <a:t>，也即在上级页表处支持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映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射一个巨大的页而非映射一个下级页表</a:t>
            </a:r>
            <a:r>
              <a:rPr lang="zh-CN" altLang="en-US" sz="2000">
                <a:sym typeface="+mn-ea"/>
              </a:rPr>
              <a:t>。可以想见，随着系统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使用时长的增加，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物理内存越来越碎</a:t>
            </a:r>
            <a:r>
              <a:rPr lang="zh-CN" altLang="en-US" sz="2000">
                <a:sym typeface="+mn-ea"/>
              </a:rPr>
              <a:t>，可用的超级页越来越少。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此时如果程序要分配超级页，就需要做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内存外部碎片整理</a:t>
            </a:r>
            <a:r>
              <a:rPr lang="zh-CN" altLang="en-US" sz="2000">
                <a:sym typeface="+mn-ea"/>
              </a:rPr>
              <a:t>了。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分页的其它</a:t>
            </a:r>
            <a:r>
              <a:rPr lang="zh-CN" altLang="en-US" sz="2000" b="1">
                <a:solidFill>
                  <a:srgbClr val="9C0B15"/>
                </a:solidFill>
              </a:rPr>
              <a:t>知识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r>
              <a:rPr lang="zh-CN" altLang="en-US" sz="2000" b="1">
                <a:solidFill>
                  <a:srgbClr val="9C0B15"/>
                </a:solidFill>
              </a:rPr>
              <a:t>快表相关</a:t>
            </a:r>
            <a:r>
              <a:rPr lang="en-US" altLang="zh-CN" sz="2000"/>
              <a:t>	</a:t>
            </a:r>
            <a:r>
              <a:rPr lang="zh-CN" altLang="en-US" sz="2000"/>
              <a:t>页的本质就是大小相等的小段，因此在段式内存管理那里所讲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的</a:t>
            </a:r>
            <a:r>
              <a:rPr lang="zh-CN" altLang="en-US" sz="2000">
                <a:solidFill>
                  <a:srgbClr val="9C0B15"/>
                </a:solidFill>
              </a:rPr>
              <a:t>一系列快表知识都适用于页表</a:t>
            </a:r>
            <a:r>
              <a:rPr lang="zh-CN" altLang="en-US" sz="2000"/>
              <a:t>，包括</a:t>
            </a:r>
            <a:r>
              <a:rPr lang="zh-CN" altLang="en-US" sz="2000">
                <a:sym typeface="+mn-ea"/>
              </a:rPr>
              <a:t>快表填充的软件或硬件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方法、</a:t>
            </a:r>
            <a:r>
              <a:rPr lang="zh-CN" altLang="en-US" sz="2000"/>
              <a:t>快表冲刷、击落和锁定等。查询页表也是</a:t>
            </a:r>
            <a:r>
              <a:rPr lang="zh-CN" altLang="en-US" sz="2000">
                <a:solidFill>
                  <a:srgbClr val="9C0B15"/>
                </a:solidFill>
              </a:rPr>
              <a:t>先查询TLB，再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查询页表本身</a:t>
            </a:r>
            <a:r>
              <a:rPr lang="zh-CN" altLang="en-US" sz="2000"/>
              <a:t>。</a:t>
            </a:r>
            <a:endParaRPr lang="zh-CN" altLang="en-US" sz="2000"/>
          </a:p>
          <a:p>
            <a:endParaRPr lang="zh-CN" altLang="en-US" sz="2000"/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压缩基数树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页表的表示还可以继续精简：如果某</a:t>
            </a:r>
            <a:r>
              <a:rPr lang="zh-CN" altLang="en-US" sz="2000">
                <a:sym typeface="+mn-ea"/>
              </a:rPr>
              <a:t>级</a:t>
            </a:r>
            <a:r>
              <a:rPr lang="zh-CN" altLang="en-US" sz="2000">
                <a:sym typeface="+mn-ea"/>
              </a:rPr>
              <a:t>页表中只有一个小页被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映射，那么它可以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直接被省去</a:t>
            </a:r>
            <a:r>
              <a:rPr lang="zh-CN" altLang="en-US" sz="2000">
                <a:sym typeface="+mn-ea"/>
              </a:rPr>
              <a:t>，并将这个页的信息（需包括其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大小</a:t>
            </a:r>
            <a:r>
              <a:rPr lang="zh-CN" altLang="en-US" sz="2000">
                <a:sym typeface="+mn-ea"/>
              </a:rPr>
              <a:t>和其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所属的超级页中的偏移量</a:t>
            </a:r>
            <a:r>
              <a:rPr lang="zh-CN" altLang="en-US" sz="2000">
                <a:sym typeface="+mn-ea"/>
              </a:rPr>
              <a:t>）直接置于上级页表中，这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样就可以直接从上级页表定位这个页。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这在那些空间紧张的嵌入式系统中非常有用。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基数的选择	</a:t>
            </a:r>
            <a:r>
              <a:rPr lang="zh-CN" altLang="en-US" sz="2000">
                <a:sym typeface="+mn-ea"/>
              </a:rPr>
              <a:t>页表可以选择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任何基数</a:t>
            </a:r>
            <a:r>
              <a:rPr lang="zh-CN" altLang="en-US" sz="2000">
                <a:sym typeface="+mn-ea"/>
              </a:rPr>
              <a:t>来实现。但是，2的次方是最方便的，因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为可以直接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截取地址中的某一部分来做变换</a:t>
            </a:r>
            <a:r>
              <a:rPr lang="zh-CN" altLang="en-US" sz="2000">
                <a:sym typeface="+mn-ea"/>
              </a:rPr>
              <a:t>。此外，在设计硬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件时，页表的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每一级最好都要一样大</a:t>
            </a:r>
            <a:r>
              <a:rPr lang="zh-CN" altLang="en-US" sz="2000">
                <a:sym typeface="+mn-ea"/>
              </a:rPr>
              <a:t>，且该大小最好要和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系统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中最小的页大小一致</a:t>
            </a:r>
            <a:r>
              <a:rPr lang="zh-CN" altLang="en-US" sz="2000">
                <a:sym typeface="+mn-ea"/>
              </a:rPr>
              <a:t>，这样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每一个页都可以用来存放一个完整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的页表级别</a:t>
            </a:r>
            <a:r>
              <a:rPr lang="zh-CN" altLang="en-US" sz="2000">
                <a:sym typeface="+mn-ea"/>
              </a:rPr>
              <a:t>，程序</a:t>
            </a:r>
            <a:r>
              <a:rPr lang="zh-CN" altLang="en-US" sz="2000">
                <a:sym typeface="+mn-ea"/>
              </a:rPr>
              <a:t>编写起来</a:t>
            </a:r>
            <a:r>
              <a:rPr lang="zh-CN" altLang="en-US" sz="2000">
                <a:sym typeface="+mn-ea"/>
              </a:rPr>
              <a:t>比较方便。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进程的时空</a:t>
            </a:r>
            <a:r>
              <a:rPr lang="zh-CN" sz="2000" b="1">
                <a:solidFill>
                  <a:srgbClr val="9C0B15"/>
                </a:solidFill>
              </a:rPr>
              <a:t>局部性</a:t>
            </a:r>
            <a:endParaRPr lang="zh-CN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进程的工作集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和指令流一样，</a:t>
            </a:r>
            <a:r>
              <a:rPr lang="zh-CN" altLang="en-US" sz="2000">
                <a:sym typeface="+mn-ea"/>
              </a:rPr>
              <a:t>一个进程内的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所有指令流的活动</a:t>
            </a:r>
            <a:r>
              <a:rPr lang="zh-CN" altLang="en-US" sz="2000">
                <a:sym typeface="+mn-ea"/>
              </a:rPr>
              <a:t>在一段时间内访问	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的存储器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也总是有某些集中性</a:t>
            </a:r>
            <a:r>
              <a:rPr lang="zh-CN" altLang="en-US" sz="2000">
                <a:sym typeface="+mn-ea"/>
              </a:rPr>
              <a:t>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（中期调度的工作集）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这意味着，只要将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包含进程工作集的那些页调入内存就可以了</a:t>
            </a:r>
            <a:r>
              <a:rPr lang="zh-CN" altLang="en-US" sz="2000">
                <a:sym typeface="+mn-ea"/>
              </a:rPr>
              <a:t>。如		果进程一时半会用不到某些页，那些页大可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放在外存</a:t>
            </a:r>
            <a:r>
              <a:rPr lang="zh-CN" altLang="en-US" sz="2000">
                <a:sym typeface="+mn-ea"/>
              </a:rPr>
              <a:t>上。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当然，对段式内存管理而言，也有类似的概念；某些段可能很久也	</a:t>
            </a:r>
            <a:r>
              <a:rPr lang="zh-CN" altLang="en-US" sz="2000">
                <a:sym typeface="+mn-ea"/>
              </a:rPr>
              <a:t>	不使用。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请求分页</a:t>
            </a:r>
            <a:r>
              <a:rPr lang="en-US" altLang="zh-CN" sz="2000"/>
              <a:t>	</a:t>
            </a:r>
            <a:r>
              <a:rPr lang="zh-CN" altLang="en-US" sz="2000"/>
              <a:t>在进程活动时，</a:t>
            </a:r>
            <a:r>
              <a:rPr lang="zh-CN" altLang="en-US" sz="2000">
                <a:solidFill>
                  <a:srgbClr val="9C0B15"/>
                </a:solidFill>
              </a:rPr>
              <a:t>仅将其当前工作集调入内存</a:t>
            </a:r>
            <a:r>
              <a:rPr lang="zh-CN" altLang="en-US" sz="2000"/>
              <a:t>，其余部分则存放在外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Demand Paging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>
                <a:sym typeface="+mn-ea"/>
              </a:rPr>
              <a:t>存中，直到工作集再次包含它们。在这种情况下，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内存被当成了外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存的缓存，而外存则充当了内存的后备</a:t>
            </a:r>
            <a:r>
              <a:rPr lang="zh-CN" altLang="en-US" sz="2000">
                <a:sym typeface="+mn-ea"/>
              </a:rPr>
              <a:t>。这种机制又称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页面交换、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虚拟内存（不要和虚拟内存空间搞混了！）或分页文件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具体地，操作系统故意不填充页表或段表的部分空间，不映射某些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页，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等到缺页/缺段异常时再去填充这个空间，确保所有映射的空间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都是真正用到的</a:t>
            </a:r>
            <a:r>
              <a:rPr lang="zh-CN" altLang="en-US" sz="2000">
                <a:sym typeface="+mn-ea"/>
              </a:rPr>
              <a:t>。（这和</a:t>
            </a:r>
            <a:r>
              <a:rPr lang="en-US" altLang="zh-CN" sz="2000">
                <a:sym typeface="+mn-ea"/>
              </a:rPr>
              <a:t>TCB</a:t>
            </a:r>
            <a:r>
              <a:rPr lang="zh-CN" altLang="en-US" sz="2000">
                <a:sym typeface="+mn-ea"/>
              </a:rPr>
              <a:t>与页表或</a:t>
            </a:r>
            <a:r>
              <a:rPr lang="zh-CN" altLang="en-US" sz="2000">
                <a:sym typeface="+mn-ea"/>
              </a:rPr>
              <a:t>段表的关系</a:t>
            </a:r>
            <a:r>
              <a:rPr lang="zh-CN" altLang="en-US" sz="2000">
                <a:sym typeface="+mn-ea"/>
              </a:rPr>
              <a:t>很像）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单层存储模型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计算机上所有的存储器都被抽象成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逻辑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模型</a:t>
            </a:r>
            <a:r>
              <a:rPr lang="zh-CN" altLang="en-US" sz="2000">
                <a:sym typeface="+mn-ea"/>
              </a:rPr>
              <a:t>（在这里是虚拟</a:t>
            </a:r>
            <a:r>
              <a:rPr lang="zh-CN" altLang="en-US" sz="2000">
                <a:sym typeface="+mn-ea"/>
              </a:rPr>
              <a:t>内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Single-level 	</a:t>
            </a:r>
            <a:r>
              <a:rPr lang="zh-CN" altLang="en-US" sz="2000">
                <a:sym typeface="+mn-ea"/>
              </a:rPr>
              <a:t>存）；</a:t>
            </a:r>
            <a:r>
              <a:rPr lang="zh-CN" altLang="en-US" sz="2000">
                <a:sym typeface="+mn-ea"/>
              </a:rPr>
              <a:t>操作系统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实际决定哪些内容存放在哪些层次的存储器中</a:t>
            </a:r>
            <a:r>
              <a:rPr lang="zh-CN" altLang="en-US" sz="2000">
                <a:sym typeface="+mn-ea"/>
              </a:rPr>
              <a:t>。它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Store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有两方面含义：一方面，数据存储的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逻辑模型向最上层的存储器</a:t>
            </a:r>
            <a:r>
              <a:rPr lang="zh-CN" altLang="en-US" sz="2000">
                <a:sym typeface="+mn-ea"/>
              </a:rPr>
              <a:t>靠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近；另一方面，数据存储的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物理特性向最下层的存储器</a:t>
            </a:r>
            <a:r>
              <a:rPr lang="zh-CN" altLang="en-US" sz="2000">
                <a:sym typeface="+mn-ea"/>
              </a:rPr>
              <a:t>靠近。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缺页异常的</a:t>
            </a:r>
            <a:r>
              <a:rPr lang="zh-CN" sz="2000" b="1">
                <a:solidFill>
                  <a:srgbClr val="9C0B15"/>
                </a:solidFill>
              </a:rPr>
              <a:t>处理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①</a:t>
            </a:r>
            <a:r>
              <a:rPr lang="zh-CN" altLang="en-US" sz="2000">
                <a:sym typeface="+mn-ea"/>
              </a:rPr>
              <a:t>缺页异常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②</a:t>
            </a:r>
            <a:r>
              <a:rPr lang="zh-CN" altLang="en-US" sz="2000">
                <a:sym typeface="+mn-ea"/>
              </a:rPr>
              <a:t>缺页异常处理，进入</a:t>
            </a:r>
            <a:r>
              <a:rPr lang="en-US" altLang="zh-CN" sz="2000">
                <a:sym typeface="+mn-ea"/>
              </a:rPr>
              <a:t>OS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③</a:t>
            </a:r>
            <a:r>
              <a:rPr lang="zh-CN" altLang="en-US" sz="2000">
                <a:sym typeface="+mn-ea"/>
              </a:rPr>
              <a:t>写回换出页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④</a:t>
            </a:r>
            <a:r>
              <a:rPr lang="zh-CN" altLang="en-US" sz="2000">
                <a:sym typeface="+mn-ea"/>
              </a:rPr>
              <a:t>读入换入页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⑤</a:t>
            </a:r>
            <a:r>
              <a:rPr lang="zh-CN" altLang="en-US" sz="2000">
                <a:sym typeface="+mn-ea"/>
              </a:rPr>
              <a:t>修改页表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⑥</a:t>
            </a:r>
            <a:r>
              <a:rPr lang="zh-CN" altLang="en-US" sz="2000">
                <a:sym typeface="+mn-ea"/>
              </a:rPr>
              <a:t>重新执行，</a:t>
            </a:r>
            <a:r>
              <a:rPr lang="en-US" altLang="zh-CN" sz="2000">
                <a:sym typeface="+mn-ea"/>
              </a:rPr>
              <a:t>PC</a:t>
            </a:r>
            <a:r>
              <a:rPr lang="zh-CN" altLang="en-US" sz="2000">
                <a:sym typeface="+mn-ea"/>
              </a:rPr>
              <a:t>不变</a:t>
            </a: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如何选择换出的页</a:t>
            </a:r>
            <a:r>
              <a:rPr lang="zh-CN" altLang="en-US" sz="2000">
                <a:sym typeface="+mn-ea"/>
              </a:rPr>
              <a:t>？事实上这个问题我们在</a:t>
            </a:r>
            <a:r>
              <a:rPr lang="en-US" altLang="zh-CN" sz="2000">
                <a:sym typeface="+mn-ea"/>
              </a:rPr>
              <a:t>TLB</a:t>
            </a:r>
            <a:r>
              <a:rPr lang="zh-CN" altLang="en-US" sz="2000">
                <a:sym typeface="+mn-ea"/>
              </a:rPr>
              <a:t>那里就遇到过了，当时的问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题是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如何选择逐出的TLB条目</a:t>
            </a:r>
            <a:r>
              <a:rPr lang="zh-CN" altLang="en-US" sz="2000">
                <a:sym typeface="+mn-ea"/>
              </a:rPr>
              <a:t>。这两个问题都是一个问题的具体表现：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当工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作集改变，需要包含新内容时，如何选择要被替换的老内容？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页的换入换出需要读取外存，我们希望这种换出尽量少。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缺页率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触发页面交换的访存次数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/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总访存次数</a:t>
            </a:r>
            <a:r>
              <a:rPr lang="zh-CN" altLang="en-US" sz="2000">
                <a:sym typeface="+mn-ea"/>
              </a:rPr>
              <a:t>；我们希望这个值尽量低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。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</p:txBody>
      </p:sp>
      <p:pic>
        <p:nvPicPr>
          <p:cNvPr id="32770" name="Picture 4" descr="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054475" y="609600"/>
            <a:ext cx="5307965" cy="397700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替换算法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指导思想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提高内存的带宽利用率，让内存的内容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尽量紧密追随进程的工作集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极端情况一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一个进程最少需要多少个内存页？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一个其实就足够了</a:t>
            </a:r>
            <a:r>
              <a:rPr lang="zh-CN" altLang="en-US" sz="2000">
                <a:sym typeface="+mn-ea"/>
              </a:rPr>
              <a:t>，因为每条指令都只能访问一个内存地址。除非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该计算机有跨页访问指令（一条指令同时会访问多个页，如非对齐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加载、字符串拷贝等），否则不需要更多的页。从局部性的角度来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理解，一个程序的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最小局部就是一条指令</a:t>
            </a:r>
            <a:r>
              <a:rPr lang="zh-CN" altLang="en-US" sz="2000">
                <a:sym typeface="+mn-ea"/>
              </a:rPr>
              <a:t>，它的工作集就是一个页，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因此一个页是说得通的。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极端情况二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一个进程最多需要多少个内存页？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和它的总内存占用量一样多。一个进程的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最大局部就是它的全部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两种极端情况各有什么优缺点？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极端情况一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内存用量非常低，缺页率几乎是</a:t>
            </a:r>
            <a:r>
              <a:rPr lang="en-US" altLang="zh-CN" sz="2000">
                <a:sym typeface="+mn-ea"/>
              </a:rPr>
              <a:t>100%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极端情况二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内存用量非常高，缺页率几乎是</a:t>
            </a:r>
            <a:r>
              <a:rPr lang="en-US" altLang="zh-CN" sz="2000">
                <a:sym typeface="+mn-ea"/>
              </a:rPr>
              <a:t>0%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因此真实情况往往位于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两者之间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最优替换算法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理想算法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如果我们能知道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一个程序对所有页的访问顺序</a:t>
            </a:r>
            <a:r>
              <a:rPr lang="zh-CN" altLang="en-US" sz="2000">
                <a:sym typeface="+mn-ea"/>
              </a:rPr>
              <a:t>，那理论上就能够精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确计算出它的工作集，然后得到一个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最理想的替换顺序</a:t>
            </a:r>
            <a:r>
              <a:rPr lang="zh-CN" altLang="en-US" sz="2000">
                <a:sym typeface="+mn-ea"/>
              </a:rPr>
              <a:t>。（这是不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是和进程内最理想的内存分配算法有点像？）这个算法是可以在多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项式时间实现的。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最长前向距离算法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Longest Forward Distance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LFD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当每次替换时，都寻找当前页面中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在最远的未来才会再次使用</a:t>
            </a:r>
            <a:r>
              <a:rPr lang="zh-CN" altLang="en-US" sz="2000">
                <a:sym typeface="+mn-ea"/>
              </a:rPr>
              <a:t>的那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个页面，并替换掉它。特别地，</a:t>
            </a:r>
            <a:r>
              <a:rPr lang="zh-CN" altLang="en-US" sz="2000" dirty="0">
                <a:sym typeface="+mn-ea"/>
              </a:rPr>
              <a:t>若一个页不再使用，则其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对应的未		来可以看作无穷远</a:t>
            </a:r>
            <a:r>
              <a:rPr lang="zh-CN" altLang="en-US" sz="2000" dirty="0">
                <a:sym typeface="+mn-ea"/>
              </a:rPr>
              <a:t>，应被首先淘汰</a:t>
            </a:r>
            <a:r>
              <a:rPr lang="zh-CN" altLang="en-US" sz="2000" dirty="0" smtClean="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更正式地，</a:t>
            </a:r>
            <a:r>
              <a:rPr lang="zh-CN" altLang="en-US" sz="2000" dirty="0">
                <a:sym typeface="+mn-ea"/>
              </a:rPr>
              <a:t>假设内存中的n个页</a:t>
            </a:r>
            <a:r>
              <a:rPr lang="en-US" altLang="zh-CN" sz="2000" dirty="0">
                <a:sym typeface="+mn-ea"/>
              </a:rPr>
              <a:t>P</a:t>
            </a:r>
            <a:r>
              <a:rPr lang="en-US" altLang="zh-CN" sz="2000" baseline="-25000" dirty="0">
                <a:sym typeface="+mn-ea"/>
              </a:rPr>
              <a:t>1</a:t>
            </a:r>
            <a:r>
              <a:rPr lang="zh-CN" altLang="en-US" sz="2000" dirty="0">
                <a:sym typeface="+mn-ea"/>
              </a:rPr>
              <a:t>，...，</a:t>
            </a:r>
            <a:r>
              <a:rPr lang="en-US" altLang="zh-CN" sz="2000" dirty="0">
                <a:sym typeface="+mn-ea"/>
              </a:rPr>
              <a:t>P</a:t>
            </a:r>
            <a:r>
              <a:rPr lang="en-US" altLang="zh-CN" sz="2000" baseline="-25000" dirty="0">
                <a:sym typeface="+mn-ea"/>
              </a:rPr>
              <a:t>n</a:t>
            </a:r>
            <a:r>
              <a:rPr lang="zh-CN" altLang="en-US" sz="2000" dirty="0">
                <a:sym typeface="+mn-ea"/>
              </a:rPr>
              <a:t>将依次在今后的t</a:t>
            </a:r>
            <a:r>
              <a:rPr lang="en-US" altLang="zh-CN" sz="2000" baseline="-25000" dirty="0">
                <a:sym typeface="+mn-ea"/>
              </a:rPr>
              <a:t>1</a:t>
            </a:r>
            <a:r>
              <a:rPr lang="zh-CN" altLang="en-US" sz="2000" dirty="0">
                <a:sym typeface="+mn-ea"/>
              </a:rPr>
              <a:t>，...，t</a:t>
            </a:r>
            <a:r>
              <a:rPr lang="zh-CN" altLang="en-US" sz="2000" baseline="-25000" dirty="0">
                <a:sym typeface="+mn-ea"/>
              </a:rPr>
              <a:t>n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时刻被首次访问到，且t</a:t>
            </a:r>
            <a:r>
              <a:rPr lang="zh-CN" altLang="en-US" sz="2000" baseline="-25000" dirty="0">
                <a:sym typeface="+mn-ea"/>
              </a:rPr>
              <a:t>i</a:t>
            </a:r>
            <a:r>
              <a:rPr lang="zh-CN" altLang="en-US" sz="2000" dirty="0">
                <a:sym typeface="+mn-ea"/>
              </a:rPr>
              <a:t>=max(t</a:t>
            </a:r>
            <a:r>
              <a:rPr lang="en-US" altLang="zh-CN" sz="2000" baseline="-25000" dirty="0">
                <a:sym typeface="+mn-ea"/>
              </a:rPr>
              <a:t>1</a:t>
            </a:r>
            <a:r>
              <a:rPr lang="zh-CN" altLang="en-US" sz="2000" dirty="0">
                <a:sym typeface="+mn-ea"/>
              </a:rPr>
              <a:t>，...，t</a:t>
            </a:r>
            <a:r>
              <a:rPr lang="zh-CN" altLang="en-US" sz="2000" baseline="-25000" dirty="0">
                <a:sym typeface="+mn-ea"/>
              </a:rPr>
              <a:t>n</a:t>
            </a:r>
            <a:r>
              <a:rPr lang="zh-CN" altLang="en-US" sz="2000" dirty="0">
                <a:sym typeface="+mn-ea"/>
              </a:rPr>
              <a:t>)，那么应该淘汰的页为p</a:t>
            </a:r>
            <a:r>
              <a:rPr lang="zh-CN" altLang="en-US" sz="2000" baseline="-25000" dirty="0">
                <a:sym typeface="+mn-ea"/>
              </a:rPr>
              <a:t>i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很明显这是一个贪心算法，它只考虑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一个单一的局部的状态</a:t>
            </a:r>
            <a:r>
              <a:rPr lang="zh-CN" altLang="en-US" sz="2000">
                <a:sym typeface="+mn-ea"/>
              </a:rPr>
              <a:t>，并且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认为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每次做出局部最优选择就能得到整体最优的结果</a:t>
            </a:r>
            <a:r>
              <a:rPr lang="zh-CN" altLang="en-US" sz="2000">
                <a:sym typeface="+mn-ea"/>
              </a:rPr>
              <a:t>。如何证明一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个贪心算法是最优算法？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提示：使用数学归纳法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5939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最优替换算法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证明思路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任何号称最佳的算法</a:t>
            </a:r>
            <a:r>
              <a:rPr lang="en-US" altLang="zh-CN" sz="2000">
                <a:sym typeface="+mn-ea"/>
              </a:rPr>
              <a:t>OPT</a:t>
            </a:r>
            <a:r>
              <a:rPr lang="zh-CN" altLang="en-US" sz="2000">
                <a:sym typeface="+mn-ea"/>
              </a:rPr>
              <a:t>，都可以经过修改转换为</a:t>
            </a:r>
            <a:r>
              <a:rPr lang="en-US" altLang="zh-CN" sz="2000">
                <a:sym typeface="+mn-ea"/>
              </a:rPr>
              <a:t>LFD</a:t>
            </a:r>
            <a:r>
              <a:rPr lang="zh-CN" altLang="en-US" sz="2000">
                <a:sym typeface="+mn-ea"/>
              </a:rPr>
              <a:t>而不失最优性，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因此</a:t>
            </a:r>
            <a:r>
              <a:rPr lang="en-US" altLang="zh-CN" sz="2000">
                <a:sym typeface="+mn-ea"/>
              </a:rPr>
              <a:t>LFD</a:t>
            </a:r>
            <a:r>
              <a:rPr lang="zh-CN" altLang="en-US" sz="2000">
                <a:sym typeface="+mn-ea"/>
              </a:rPr>
              <a:t>是一种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最优算法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起始情况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不妨假设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页面的数量为k</a:t>
            </a:r>
            <a:r>
              <a:rPr lang="zh-CN" altLang="en-US" sz="2000">
                <a:sym typeface="+mn-ea"/>
              </a:rPr>
              <a:t>。对于LFD和OPT，两者进入页表的前k个页</a:t>
            </a:r>
            <a:r>
              <a:rPr lang="zh-CN" altLang="en-US" sz="2000">
                <a:sym typeface="+mn-ea"/>
              </a:rPr>
              <a:t>		序列</a:t>
            </a:r>
            <a:r>
              <a:rPr lang="zh-CN" altLang="en-US" sz="2000">
                <a:sym typeface="+mn-ea"/>
              </a:rPr>
              <a:t>都是一样的，因为这k个页在页表中尚且不存在，此时会导致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强制缺页（Compulsory Miss）</a:t>
            </a:r>
            <a:r>
              <a:rPr lang="zh-CN" altLang="en-US" sz="2000">
                <a:sym typeface="+mn-ea"/>
              </a:rPr>
              <a:t>。从第k+1个页开始才会产生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容量缺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页（Capacity Miss）</a:t>
            </a:r>
            <a:r>
              <a:rPr lang="zh-CN" altLang="en-US" sz="2000">
                <a:sym typeface="+mn-ea"/>
              </a:rPr>
              <a:t>。我们从</a:t>
            </a:r>
            <a:r>
              <a:rPr lang="zh-CN" altLang="en-US" sz="2000">
                <a:sym typeface="+mn-ea"/>
              </a:rPr>
              <a:t>第k+1个页开始</a:t>
            </a:r>
            <a:r>
              <a:rPr lang="zh-CN" altLang="en-US" sz="2000">
                <a:sym typeface="+mn-ea"/>
              </a:rPr>
              <a:t>归纳。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归纳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假设OPT和LFD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对前i个页面的替换序列都是相同的</a:t>
            </a:r>
            <a:r>
              <a:rPr lang="zh-CN" altLang="en-US" sz="2000">
                <a:sym typeface="+mn-ea"/>
              </a:rPr>
              <a:t>，仅i+1这个地方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开始产生不同。假设某OPT决定驱逐一个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下一次使用用到得更早</a:t>
            </a:r>
            <a:r>
              <a:rPr lang="zh-CN" altLang="en-US" sz="2000">
                <a:sym typeface="+mn-ea"/>
              </a:rPr>
              <a:t>的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页面</a:t>
            </a:r>
            <a:r>
              <a:rPr lang="en-US" altLang="zh-CN" sz="2000">
                <a:sym typeface="+mn-ea"/>
              </a:rPr>
              <a:t>O</a:t>
            </a:r>
            <a:r>
              <a:rPr lang="zh-CN" altLang="en-US" sz="2000">
                <a:sym typeface="+mn-ea"/>
              </a:rPr>
              <a:t>，LFD则决定驱逐一个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下一次使用用到得最晚的页面L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OPT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在</a:t>
            </a:r>
            <a:r>
              <a:rPr lang="en-US" altLang="zh-CN" sz="2000">
                <a:sym typeface="+mn-ea"/>
              </a:rPr>
              <a:t>i+1</a:t>
            </a:r>
            <a:r>
              <a:rPr lang="zh-CN" altLang="en-US" sz="2000">
                <a:sym typeface="+mn-ea"/>
              </a:rPr>
              <a:t>位置驱逐</a:t>
            </a:r>
            <a:r>
              <a:rPr lang="en-US" altLang="zh-CN" sz="2000">
                <a:sym typeface="+mn-ea"/>
              </a:rPr>
              <a:t>O</a:t>
            </a:r>
            <a:r>
              <a:rPr lang="zh-CN" altLang="en-US" sz="2000">
                <a:sym typeface="+mn-ea"/>
              </a:rPr>
              <a:t>。</a:t>
            </a:r>
            <a:r>
              <a:rPr lang="en-US" altLang="zh-CN" sz="2000">
                <a:sym typeface="+mn-ea"/>
              </a:rPr>
              <a:t>O</a:t>
            </a:r>
            <a:r>
              <a:rPr lang="zh-CN" altLang="en-US" sz="2000">
                <a:sym typeface="+mn-ea"/>
              </a:rPr>
              <a:t>较早用到。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LFD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在</a:t>
            </a:r>
            <a:r>
              <a:rPr lang="en-US" altLang="zh-CN" sz="2000">
                <a:sym typeface="+mn-ea"/>
              </a:rPr>
              <a:t>i+1</a:t>
            </a:r>
            <a:r>
              <a:rPr lang="zh-CN" altLang="en-US" sz="2000">
                <a:sym typeface="+mn-ea"/>
              </a:rPr>
              <a:t>位置驱逐</a:t>
            </a:r>
            <a:r>
              <a:rPr lang="en-US" altLang="zh-CN" sz="2000">
                <a:sym typeface="+mn-ea"/>
              </a:rPr>
              <a:t>L</a:t>
            </a:r>
            <a:r>
              <a:rPr lang="zh-CN" altLang="en-US" sz="2000">
                <a:sym typeface="+mn-ea"/>
              </a:rPr>
              <a:t>。</a:t>
            </a:r>
            <a:r>
              <a:rPr lang="en-US" altLang="zh-CN" sz="2000">
                <a:sym typeface="+mn-ea"/>
              </a:rPr>
              <a:t>L</a:t>
            </a:r>
            <a:r>
              <a:rPr lang="zh-CN" altLang="en-US" sz="2000">
                <a:sym typeface="+mn-ea"/>
              </a:rPr>
              <a:t>较晚用到。</a:t>
            </a:r>
            <a:endParaRPr lang="zh-CN" altLang="en-US" sz="2000"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29005" y="4279265"/>
            <a:ext cx="3170555" cy="4051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1  </a:t>
            </a:r>
            <a:r>
              <a:rPr lang="en-US" altLang="zh-CN" b="1">
                <a:sym typeface="+mn-ea"/>
              </a:rPr>
              <a:t>           </a:t>
            </a:r>
            <a:r>
              <a:rPr lang="en-US" altLang="zh-CN" b="1"/>
              <a:t>         ... ...</a:t>
            </a:r>
            <a:r>
              <a:rPr lang="en-US" altLang="zh-CN" b="1">
                <a:sym typeface="+mn-ea"/>
              </a:rPr>
              <a:t>                      </a:t>
            </a:r>
            <a:r>
              <a:rPr lang="en-US" altLang="zh-CN" b="1"/>
              <a:t>i</a:t>
            </a:r>
            <a:endParaRPr lang="zh-CN" altLang="en-US" b="1"/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4334510" y="4279265"/>
            <a:ext cx="581025" cy="4051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i+1</a:t>
            </a:r>
            <a:endParaRPr lang="en-US" altLang="zh-CN" b="1"/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5108575" y="4279265"/>
            <a:ext cx="4504055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i+2</a:t>
            </a:r>
            <a:r>
              <a:rPr lang="en-US" altLang="zh-CN" b="1">
                <a:sym typeface="+mn-ea"/>
              </a:rPr>
              <a:t>           </a:t>
            </a:r>
            <a:r>
              <a:rPr lang="en-US" altLang="zh-CN" b="1">
                <a:sym typeface="+mn-ea"/>
              </a:rPr>
              <a:t>    </a:t>
            </a:r>
            <a:r>
              <a:rPr lang="en-US" altLang="zh-CN" b="1">
                <a:sym typeface="+mn-ea"/>
              </a:rPr>
              <a:t>             </a:t>
            </a:r>
            <a:r>
              <a:rPr lang="en-US" altLang="zh-CN" b="1"/>
              <a:t>... ...                 </a:t>
            </a:r>
            <a:r>
              <a:rPr lang="en-US" altLang="zh-CN" b="1">
                <a:sym typeface="+mn-ea"/>
              </a:rPr>
              <a:t>    </a:t>
            </a:r>
            <a:r>
              <a:rPr lang="en-US" altLang="zh-CN" b="1"/>
              <a:t>           n</a:t>
            </a:r>
            <a:endParaRPr lang="zh-CN" altLang="en-US" b="1"/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929005" y="5180965"/>
            <a:ext cx="3170555" cy="4051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</a:t>
            </a:r>
            <a:endParaRPr lang="en-US" altLang="zh-CN" b="1"/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4334510" y="5180965"/>
            <a:ext cx="581025" cy="4051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-O</a:t>
            </a:r>
            <a:endParaRPr lang="en-US" altLang="zh-CN" b="1"/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5108575" y="5180965"/>
            <a:ext cx="91440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929005" y="6105525"/>
            <a:ext cx="3170555" cy="4051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</a:t>
            </a:r>
            <a:endParaRPr lang="en-US" altLang="zh-CN" b="1"/>
          </a:p>
        </p:txBody>
      </p:sp>
      <p:sp>
        <p:nvSpPr>
          <p:cNvPr id="15" name="矩形 14"/>
          <p:cNvSpPr/>
          <p:nvPr>
            <p:custDataLst>
              <p:tags r:id="rId8"/>
            </p:custDataLst>
          </p:nvPr>
        </p:nvSpPr>
        <p:spPr>
          <a:xfrm>
            <a:off x="4334510" y="6105525"/>
            <a:ext cx="581025" cy="4051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-L</a:t>
            </a:r>
            <a:endParaRPr lang="en-US" altLang="zh-CN" b="1"/>
          </a:p>
        </p:txBody>
      </p:sp>
      <p:sp>
        <p:nvSpPr>
          <p:cNvPr id="26" name="矩形 25"/>
          <p:cNvSpPr/>
          <p:nvPr>
            <p:custDataLst>
              <p:tags r:id="rId9"/>
            </p:custDataLst>
          </p:nvPr>
        </p:nvSpPr>
        <p:spPr>
          <a:xfrm>
            <a:off x="6177915" y="5180965"/>
            <a:ext cx="58166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[O]</a:t>
            </a:r>
            <a:endParaRPr lang="zh-CN" altLang="en-US" b="1"/>
          </a:p>
        </p:txBody>
      </p:sp>
      <p:sp>
        <p:nvSpPr>
          <p:cNvPr id="28" name="矩形 27"/>
          <p:cNvSpPr/>
          <p:nvPr>
            <p:custDataLst>
              <p:tags r:id="rId10"/>
            </p:custDataLst>
          </p:nvPr>
        </p:nvSpPr>
        <p:spPr>
          <a:xfrm>
            <a:off x="8002905" y="5180965"/>
            <a:ext cx="58166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[L]</a:t>
            </a:r>
            <a:endParaRPr lang="en-US" altLang="zh-CN" b="1"/>
          </a:p>
        </p:txBody>
      </p:sp>
      <p:sp>
        <p:nvSpPr>
          <p:cNvPr id="60" name="矩形 59"/>
          <p:cNvSpPr/>
          <p:nvPr>
            <p:custDataLst>
              <p:tags r:id="rId11"/>
            </p:custDataLst>
          </p:nvPr>
        </p:nvSpPr>
        <p:spPr>
          <a:xfrm>
            <a:off x="6901815" y="5180965"/>
            <a:ext cx="963295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  <p:sp>
        <p:nvSpPr>
          <p:cNvPr id="61" name="矩形 60"/>
          <p:cNvSpPr/>
          <p:nvPr>
            <p:custDataLst>
              <p:tags r:id="rId12"/>
            </p:custDataLst>
          </p:nvPr>
        </p:nvSpPr>
        <p:spPr>
          <a:xfrm>
            <a:off x="8747125" y="5180965"/>
            <a:ext cx="865505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  <p:sp>
        <p:nvSpPr>
          <p:cNvPr id="62" name="矩形 61"/>
          <p:cNvSpPr/>
          <p:nvPr>
            <p:custDataLst>
              <p:tags r:id="rId13"/>
            </p:custDataLst>
          </p:nvPr>
        </p:nvSpPr>
        <p:spPr>
          <a:xfrm>
            <a:off x="5108575" y="6105525"/>
            <a:ext cx="91440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  <p:sp>
        <p:nvSpPr>
          <p:cNvPr id="63" name="矩形 62"/>
          <p:cNvSpPr/>
          <p:nvPr>
            <p:custDataLst>
              <p:tags r:id="rId14"/>
            </p:custDataLst>
          </p:nvPr>
        </p:nvSpPr>
        <p:spPr>
          <a:xfrm>
            <a:off x="6177915" y="6105525"/>
            <a:ext cx="58166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[O]</a:t>
            </a:r>
            <a:endParaRPr lang="en-US" altLang="zh-CN" b="1"/>
          </a:p>
        </p:txBody>
      </p:sp>
      <p:sp>
        <p:nvSpPr>
          <p:cNvPr id="64" name="矩形 63"/>
          <p:cNvSpPr/>
          <p:nvPr>
            <p:custDataLst>
              <p:tags r:id="rId15"/>
            </p:custDataLst>
          </p:nvPr>
        </p:nvSpPr>
        <p:spPr>
          <a:xfrm>
            <a:off x="8002905" y="6105525"/>
            <a:ext cx="58166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[L]</a:t>
            </a:r>
            <a:endParaRPr lang="en-US" altLang="zh-CN" b="1"/>
          </a:p>
        </p:txBody>
      </p:sp>
      <p:sp>
        <p:nvSpPr>
          <p:cNvPr id="65" name="矩形 64"/>
          <p:cNvSpPr/>
          <p:nvPr>
            <p:custDataLst>
              <p:tags r:id="rId16"/>
            </p:custDataLst>
          </p:nvPr>
        </p:nvSpPr>
        <p:spPr>
          <a:xfrm>
            <a:off x="6901815" y="6105525"/>
            <a:ext cx="963295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  <p:sp>
        <p:nvSpPr>
          <p:cNvPr id="66" name="矩形 65"/>
          <p:cNvSpPr/>
          <p:nvPr>
            <p:custDataLst>
              <p:tags r:id="rId17"/>
            </p:custDataLst>
          </p:nvPr>
        </p:nvSpPr>
        <p:spPr>
          <a:xfrm>
            <a:off x="8747125" y="6105525"/>
            <a:ext cx="865505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</p:spTree>
    <p:custDataLst>
      <p:tags r:id="rId18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最优替换算法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修改OPT的序列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我们对</a:t>
            </a:r>
            <a:r>
              <a:rPr lang="en-US" altLang="zh-CN" sz="2000">
                <a:sym typeface="+mn-ea"/>
              </a:rPr>
              <a:t>OPT</a:t>
            </a:r>
            <a:r>
              <a:rPr lang="zh-CN" altLang="en-US" sz="2000">
                <a:sym typeface="+mn-ea"/>
              </a:rPr>
              <a:t>的序列进行一点修改。由于</a:t>
            </a:r>
            <a:r>
              <a:rPr lang="en-US" altLang="zh-CN" sz="2000">
                <a:sym typeface="+mn-ea"/>
              </a:rPr>
              <a:t>OPT</a:t>
            </a:r>
            <a:r>
              <a:rPr lang="zh-CN" altLang="en-US" sz="2000">
                <a:sym typeface="+mn-ea"/>
              </a:rPr>
              <a:t>驱逐了</a:t>
            </a:r>
            <a:r>
              <a:rPr lang="en-US" altLang="zh-CN" sz="2000">
                <a:sym typeface="+mn-ea"/>
              </a:rPr>
              <a:t>O</a:t>
            </a:r>
            <a:r>
              <a:rPr lang="zh-CN" altLang="en-US" sz="2000">
                <a:sym typeface="+mn-ea"/>
              </a:rPr>
              <a:t>，因此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下一次访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问O的时候肯定会产生缺页中断</a:t>
            </a:r>
            <a:r>
              <a:rPr lang="zh-CN" altLang="en-US" sz="2000">
                <a:sym typeface="+mn-ea"/>
              </a:rPr>
              <a:t>把</a:t>
            </a:r>
            <a:r>
              <a:rPr lang="en-US" altLang="zh-CN" sz="2000">
                <a:sym typeface="+mn-ea"/>
              </a:rPr>
              <a:t>O</a:t>
            </a:r>
            <a:r>
              <a:rPr lang="zh-CN" altLang="en-US" sz="2000">
                <a:sym typeface="+mn-ea"/>
              </a:rPr>
              <a:t>加回来。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保持</a:t>
            </a:r>
            <a:r>
              <a:rPr lang="zh-CN" sz="2000">
                <a:sym typeface="+mn-ea"/>
              </a:rPr>
              <a:t>前</a:t>
            </a:r>
            <a:r>
              <a:rPr lang="en-US" altLang="zh-CN" sz="2000">
                <a:sym typeface="+mn-ea"/>
              </a:rPr>
              <a:t>i</a:t>
            </a:r>
            <a:r>
              <a:rPr lang="zh-CN" altLang="en-US" sz="2000">
                <a:sym typeface="+mn-ea"/>
              </a:rPr>
              <a:t>个替换不变，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把i+1这个地方改成驱逐L</a:t>
            </a:r>
            <a:r>
              <a:rPr lang="zh-CN" altLang="en-US" sz="2000">
                <a:sym typeface="+mn-ea"/>
              </a:rPr>
              <a:t>看看会发生什么。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此时访问</a:t>
            </a:r>
            <a:r>
              <a:rPr lang="en-US" altLang="zh-CN" sz="2000">
                <a:sym typeface="+mn-ea"/>
              </a:rPr>
              <a:t>O</a:t>
            </a:r>
            <a:r>
              <a:rPr lang="zh-CN" altLang="en-US" sz="2000">
                <a:sym typeface="+mn-ea"/>
              </a:rPr>
              <a:t>的时候，</a:t>
            </a:r>
            <a:r>
              <a:rPr lang="en-US" altLang="zh-CN" sz="2000">
                <a:sym typeface="+mn-ea"/>
              </a:rPr>
              <a:t>O</a:t>
            </a:r>
            <a:r>
              <a:rPr lang="zh-CN" altLang="en-US" sz="2000">
                <a:sym typeface="+mn-ea"/>
              </a:rPr>
              <a:t>仍然在页面中，因为改为驱逐</a:t>
            </a:r>
            <a:r>
              <a:rPr lang="en-US" altLang="zh-CN" sz="2000">
                <a:sym typeface="+mn-ea"/>
              </a:rPr>
              <a:t>L</a:t>
            </a:r>
            <a:r>
              <a:rPr lang="zh-CN" altLang="en-US" sz="2000">
                <a:sym typeface="+mn-ea"/>
              </a:rPr>
              <a:t>了。此时，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访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问O时的那次缺页中断是避免了，但访问L时会多出一次缺页中断</a:t>
            </a:r>
            <a:r>
              <a:rPr lang="zh-CN" altLang="en-US" sz="2000">
                <a:sym typeface="+mn-ea"/>
              </a:rPr>
              <a:t>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那么，这次缺页中断驱逐谁呢？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因为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O总在L之前</a:t>
            </a:r>
            <a:r>
              <a:rPr lang="zh-CN" altLang="en-US" sz="2000">
                <a:sym typeface="+mn-ea"/>
              </a:rPr>
              <a:t>，我们总是可以决定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在这里驱逐L之前的O</a:t>
            </a:r>
            <a:r>
              <a:rPr lang="zh-CN" altLang="en-US" sz="2000">
                <a:sym typeface="+mn-ea"/>
              </a:rPr>
              <a:t>。这样就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不触碰任何O和L之外的页</a:t>
            </a:r>
            <a:r>
              <a:rPr lang="zh-CN" altLang="en-US" sz="2000">
                <a:sym typeface="+mn-ea"/>
              </a:rPr>
              <a:t>，其它页的驱逐和加入都是顺序不变的，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因此它们的缺页数量不变。我们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只需要看这么修改后和O与L有关的		缺页次数变化</a:t>
            </a:r>
            <a:r>
              <a:rPr lang="zh-CN" altLang="en-US" sz="2000">
                <a:sym typeface="+mn-ea"/>
              </a:rPr>
              <a:t>。而很显然，这样做是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一换一，并未恶化OPT算法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929005" y="1659890"/>
            <a:ext cx="3170555" cy="4051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</a:t>
            </a:r>
            <a:endParaRPr lang="en-US" altLang="zh-CN" b="1"/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4334510" y="1659890"/>
            <a:ext cx="581025" cy="4051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-O</a:t>
            </a:r>
            <a:endParaRPr lang="en-US" altLang="zh-CN" b="1"/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108575" y="1659890"/>
            <a:ext cx="91440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  <p:sp>
        <p:nvSpPr>
          <p:cNvPr id="26" name="矩形 25"/>
          <p:cNvSpPr/>
          <p:nvPr>
            <p:custDataLst>
              <p:tags r:id="rId5"/>
            </p:custDataLst>
          </p:nvPr>
        </p:nvSpPr>
        <p:spPr>
          <a:xfrm>
            <a:off x="6177915" y="1659890"/>
            <a:ext cx="58166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[O]</a:t>
            </a:r>
            <a:endParaRPr lang="en-US" altLang="zh-CN" b="1"/>
          </a:p>
        </p:txBody>
      </p:sp>
      <p:sp>
        <p:nvSpPr>
          <p:cNvPr id="28" name="矩形 27"/>
          <p:cNvSpPr/>
          <p:nvPr>
            <p:custDataLst>
              <p:tags r:id="rId6"/>
            </p:custDataLst>
          </p:nvPr>
        </p:nvSpPr>
        <p:spPr>
          <a:xfrm>
            <a:off x="8002905" y="1659890"/>
            <a:ext cx="58166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[L]</a:t>
            </a:r>
            <a:endParaRPr lang="en-US" altLang="zh-CN" b="1"/>
          </a:p>
        </p:txBody>
      </p:sp>
      <p:sp>
        <p:nvSpPr>
          <p:cNvPr id="60" name="矩形 59"/>
          <p:cNvSpPr/>
          <p:nvPr>
            <p:custDataLst>
              <p:tags r:id="rId7"/>
            </p:custDataLst>
          </p:nvPr>
        </p:nvSpPr>
        <p:spPr>
          <a:xfrm>
            <a:off x="6901815" y="1659890"/>
            <a:ext cx="963295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  <p:sp>
        <p:nvSpPr>
          <p:cNvPr id="61" name="矩形 60"/>
          <p:cNvSpPr/>
          <p:nvPr>
            <p:custDataLst>
              <p:tags r:id="rId8"/>
            </p:custDataLst>
          </p:nvPr>
        </p:nvSpPr>
        <p:spPr>
          <a:xfrm>
            <a:off x="8747125" y="1659890"/>
            <a:ext cx="865505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  <p:sp>
        <p:nvSpPr>
          <p:cNvPr id="9" name="爆炸形 1 8"/>
          <p:cNvSpPr/>
          <p:nvPr/>
        </p:nvSpPr>
        <p:spPr>
          <a:xfrm>
            <a:off x="6177915" y="2065020"/>
            <a:ext cx="581660" cy="512445"/>
          </a:xfrm>
          <a:prstGeom prst="irregularSeal1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>
            <p:custDataLst>
              <p:tags r:id="rId9"/>
            </p:custDataLst>
          </p:nvPr>
        </p:nvSpPr>
        <p:spPr>
          <a:xfrm>
            <a:off x="929005" y="4347845"/>
            <a:ext cx="3170555" cy="4051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</a:t>
            </a:r>
            <a:endParaRPr lang="en-US" altLang="zh-CN" b="1"/>
          </a:p>
        </p:txBody>
      </p:sp>
      <p:sp>
        <p:nvSpPr>
          <p:cNvPr id="17" name="矩形 16"/>
          <p:cNvSpPr/>
          <p:nvPr>
            <p:custDataLst>
              <p:tags r:id="rId10"/>
            </p:custDataLst>
          </p:nvPr>
        </p:nvSpPr>
        <p:spPr>
          <a:xfrm>
            <a:off x="4334510" y="4347845"/>
            <a:ext cx="581025" cy="4051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-L</a:t>
            </a:r>
            <a:endParaRPr lang="en-US" altLang="zh-CN" b="1"/>
          </a:p>
        </p:txBody>
      </p:sp>
      <p:sp>
        <p:nvSpPr>
          <p:cNvPr id="25" name="矩形 24"/>
          <p:cNvSpPr/>
          <p:nvPr>
            <p:custDataLst>
              <p:tags r:id="rId11"/>
            </p:custDataLst>
          </p:nvPr>
        </p:nvSpPr>
        <p:spPr>
          <a:xfrm>
            <a:off x="5108575" y="4347845"/>
            <a:ext cx="91440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  <p:sp>
        <p:nvSpPr>
          <p:cNvPr id="62" name="矩形 61"/>
          <p:cNvSpPr/>
          <p:nvPr>
            <p:custDataLst>
              <p:tags r:id="rId12"/>
            </p:custDataLst>
          </p:nvPr>
        </p:nvSpPr>
        <p:spPr>
          <a:xfrm>
            <a:off x="6177915" y="4347845"/>
            <a:ext cx="58166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[O]</a:t>
            </a:r>
            <a:endParaRPr lang="en-US" altLang="zh-CN" b="1"/>
          </a:p>
        </p:txBody>
      </p:sp>
      <p:sp>
        <p:nvSpPr>
          <p:cNvPr id="63" name="矩形 62"/>
          <p:cNvSpPr/>
          <p:nvPr>
            <p:custDataLst>
              <p:tags r:id="rId13"/>
            </p:custDataLst>
          </p:nvPr>
        </p:nvSpPr>
        <p:spPr>
          <a:xfrm>
            <a:off x="8002905" y="4347845"/>
            <a:ext cx="58166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[L]</a:t>
            </a:r>
            <a:endParaRPr lang="en-US" altLang="zh-CN" b="1"/>
          </a:p>
        </p:txBody>
      </p:sp>
      <p:sp>
        <p:nvSpPr>
          <p:cNvPr id="64" name="矩形 63"/>
          <p:cNvSpPr/>
          <p:nvPr>
            <p:custDataLst>
              <p:tags r:id="rId14"/>
            </p:custDataLst>
          </p:nvPr>
        </p:nvSpPr>
        <p:spPr>
          <a:xfrm>
            <a:off x="6901815" y="4347845"/>
            <a:ext cx="963295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  <p:sp>
        <p:nvSpPr>
          <p:cNvPr id="65" name="矩形 64"/>
          <p:cNvSpPr/>
          <p:nvPr>
            <p:custDataLst>
              <p:tags r:id="rId15"/>
            </p:custDataLst>
          </p:nvPr>
        </p:nvSpPr>
        <p:spPr>
          <a:xfrm>
            <a:off x="8747125" y="4347845"/>
            <a:ext cx="865505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... ... </a:t>
            </a:r>
            <a:endParaRPr lang="en-US" altLang="zh-CN" b="1"/>
          </a:p>
        </p:txBody>
      </p:sp>
      <p:sp>
        <p:nvSpPr>
          <p:cNvPr id="66" name="爆炸形 1 65"/>
          <p:cNvSpPr/>
          <p:nvPr>
            <p:custDataLst>
              <p:tags r:id="rId16"/>
            </p:custDataLst>
          </p:nvPr>
        </p:nvSpPr>
        <p:spPr>
          <a:xfrm>
            <a:off x="8002905" y="4752975"/>
            <a:ext cx="581660" cy="512445"/>
          </a:xfrm>
          <a:prstGeom prst="irregularSeal1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7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最优替换算法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故技重施</a:t>
            </a:r>
            <a:r>
              <a:rPr lang="en-US" altLang="zh-CN" sz="2000">
                <a:sym typeface="+mn-ea"/>
              </a:rPr>
              <a:t>	</a:t>
            </a:r>
            <a:r>
              <a:rPr lang="zh-CN" sz="2000">
                <a:sym typeface="+mn-ea"/>
              </a:rPr>
              <a:t>根据数学归纳法，如果前</a:t>
            </a:r>
            <a:r>
              <a:rPr lang="en-US" altLang="zh-CN" sz="2000">
                <a:sym typeface="+mn-ea"/>
              </a:rPr>
              <a:t>i</a:t>
            </a:r>
            <a:r>
              <a:rPr lang="zh-CN" altLang="en-US" sz="2000">
                <a:sym typeface="+mn-ea"/>
              </a:rPr>
              <a:t>个驱逐序列一样</a:t>
            </a:r>
            <a:r>
              <a:rPr lang="zh-CN" sz="2000">
                <a:sym typeface="+mn-ea"/>
              </a:rPr>
              <a:t>可以让我们把</a:t>
            </a:r>
            <a:r>
              <a:rPr lang="en-US" altLang="zh-CN" sz="2000">
                <a:sym typeface="+mn-ea"/>
              </a:rPr>
              <a:t>i+1</a:t>
            </a:r>
            <a:r>
              <a:rPr lang="zh-CN" altLang="en-US" sz="2000">
                <a:sym typeface="+mn-ea"/>
              </a:rPr>
              <a:t>位置上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的驱逐决定也变换成一样的，那就等于将</a:t>
            </a:r>
            <a:r>
              <a:rPr lang="en-US" altLang="zh-CN" sz="2000">
                <a:sym typeface="+mn-ea"/>
              </a:rPr>
              <a:t>OPT</a:t>
            </a:r>
            <a:r>
              <a:rPr lang="zh-CN" altLang="en-US" sz="2000">
                <a:sym typeface="+mn-ea"/>
              </a:rPr>
              <a:t>蚂蚁搬家变换成</a:t>
            </a:r>
            <a:r>
              <a:rPr lang="en-US" altLang="zh-CN" sz="2000">
                <a:sym typeface="+mn-ea"/>
              </a:rPr>
              <a:t>LFD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而整个过程中不增加任何缺页次数。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结论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任何一个OPT算法的页替换决定输出都不比LFD好</a:t>
            </a:r>
            <a:r>
              <a:rPr lang="zh-CN" altLang="en-US" sz="2000">
                <a:sym typeface="+mn-ea"/>
              </a:rPr>
              <a:t>。因此，</a:t>
            </a:r>
            <a:r>
              <a:rPr lang="en-US" altLang="zh-CN" sz="2000">
                <a:sym typeface="+mn-ea"/>
              </a:rPr>
              <a:t>LFD</a:t>
            </a:r>
            <a:r>
              <a:rPr lang="zh-CN" altLang="en-US" sz="2000">
                <a:sym typeface="+mn-ea"/>
              </a:rPr>
              <a:t>是最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优算法之一。这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并不是说LFD是唯一的最优算法</a:t>
            </a:r>
            <a:r>
              <a:rPr lang="zh-CN" altLang="en-US" sz="2000">
                <a:sym typeface="+mn-ea"/>
              </a:rPr>
              <a:t>，但它的结果已经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是最优的了。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LFD</a:t>
            </a:r>
            <a:r>
              <a:rPr lang="zh-CN" altLang="en-US" sz="2000">
                <a:sym typeface="+mn-ea"/>
              </a:rPr>
              <a:t>能在实际生活中使用吗？为什么？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基于与内存分配算法相同的原因（三个不确定性），应用程序也不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知道自己要以什么方式访问内存。</a:t>
            </a:r>
            <a:r>
              <a:rPr lang="en-US" altLang="zh-CN" sz="2000">
                <a:sym typeface="+mn-ea"/>
              </a:rPr>
              <a:t>LFD</a:t>
            </a:r>
            <a:r>
              <a:rPr lang="zh-CN" altLang="en-US" sz="2000">
                <a:sym typeface="+mn-ea"/>
              </a:rPr>
              <a:t>只能是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事后诸葛亮</a:t>
            </a:r>
            <a:r>
              <a:rPr lang="zh-CN" altLang="en-US" sz="2000">
                <a:sym typeface="+mn-ea"/>
              </a:rPr>
              <a:t>，因为它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要求知道关于未来的信息，而这是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不现实的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LFD可以精确求解</a:t>
            </a:r>
            <a:r>
              <a:rPr lang="zh-CN" altLang="en-US" sz="2000">
                <a:sym typeface="+mn-ea"/>
              </a:rPr>
              <a:t>，因此这并不妨碍我们用</a:t>
            </a:r>
            <a:r>
              <a:rPr lang="en-US" altLang="zh-CN" sz="2000">
                <a:sym typeface="+mn-ea"/>
              </a:rPr>
              <a:t>LFD</a:t>
            </a:r>
            <a:r>
              <a:rPr lang="zh-CN" altLang="en-US" sz="2000">
                <a:sym typeface="+mn-ea"/>
              </a:rPr>
              <a:t>来评价其它算法的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好坏。</a:t>
            </a:r>
            <a:endParaRPr lang="zh-CN" altLang="en-US" sz="2000"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929005" y="1796415"/>
            <a:ext cx="3170555" cy="4051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1  </a:t>
            </a:r>
            <a:r>
              <a:rPr lang="en-US" altLang="zh-CN" b="1">
                <a:sym typeface="+mn-ea"/>
              </a:rPr>
              <a:t>           </a:t>
            </a:r>
            <a:r>
              <a:rPr lang="en-US" altLang="zh-CN" b="1"/>
              <a:t>         ... ...</a:t>
            </a:r>
            <a:r>
              <a:rPr lang="en-US" altLang="zh-CN" b="1">
                <a:sym typeface="+mn-ea"/>
              </a:rPr>
              <a:t>                      </a:t>
            </a:r>
            <a:r>
              <a:rPr lang="en-US" altLang="zh-CN" b="1"/>
              <a:t>i</a:t>
            </a:r>
            <a:endParaRPr lang="zh-CN" altLang="en-US" b="1"/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4334510" y="1796415"/>
            <a:ext cx="581025" cy="4051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i+1</a:t>
            </a:r>
            <a:endParaRPr lang="en-US" altLang="zh-CN" b="1"/>
          </a:p>
        </p:txBody>
      </p:sp>
      <p:sp>
        <p:nvSpPr>
          <p:cNvPr id="67" name="矩形 66"/>
          <p:cNvSpPr/>
          <p:nvPr>
            <p:custDataLst>
              <p:tags r:id="rId4"/>
            </p:custDataLst>
          </p:nvPr>
        </p:nvSpPr>
        <p:spPr>
          <a:xfrm>
            <a:off x="7440930" y="1796415"/>
            <a:ext cx="1445260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sym typeface="+mn-ea"/>
              </a:rPr>
              <a:t> </a:t>
            </a:r>
            <a:r>
              <a:rPr lang="en-US" altLang="zh-CN" b="1"/>
              <a:t>... ...  </a:t>
            </a:r>
            <a:endParaRPr lang="zh-CN" altLang="en-US" b="1"/>
          </a:p>
        </p:txBody>
      </p:sp>
      <p:sp>
        <p:nvSpPr>
          <p:cNvPr id="68" name="矩形 67"/>
          <p:cNvSpPr/>
          <p:nvPr>
            <p:custDataLst>
              <p:tags r:id="rId5"/>
            </p:custDataLst>
          </p:nvPr>
        </p:nvSpPr>
        <p:spPr>
          <a:xfrm>
            <a:off x="9031605" y="1796415"/>
            <a:ext cx="581025" cy="405130"/>
          </a:xfrm>
          <a:prstGeom prst="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n</a:t>
            </a:r>
            <a:endParaRPr lang="en-US" altLang="zh-CN" b="1"/>
          </a:p>
        </p:txBody>
      </p:sp>
      <p:sp>
        <p:nvSpPr>
          <p:cNvPr id="69" name="矩形 68"/>
          <p:cNvSpPr/>
          <p:nvPr>
            <p:custDataLst>
              <p:tags r:id="rId6"/>
            </p:custDataLst>
          </p:nvPr>
        </p:nvSpPr>
        <p:spPr>
          <a:xfrm>
            <a:off x="5101590" y="1796415"/>
            <a:ext cx="581025" cy="4051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i+2</a:t>
            </a:r>
            <a:endParaRPr lang="en-US" altLang="zh-CN" b="1"/>
          </a:p>
        </p:txBody>
      </p:sp>
      <p:sp>
        <p:nvSpPr>
          <p:cNvPr id="70" name="矩形 69"/>
          <p:cNvSpPr/>
          <p:nvPr>
            <p:custDataLst>
              <p:tags r:id="rId7"/>
            </p:custDataLst>
          </p:nvPr>
        </p:nvSpPr>
        <p:spPr>
          <a:xfrm>
            <a:off x="5895340" y="1796415"/>
            <a:ext cx="581025" cy="40513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i+3</a:t>
            </a:r>
            <a:endParaRPr lang="en-US" altLang="zh-CN" b="1"/>
          </a:p>
        </p:txBody>
      </p:sp>
      <p:sp>
        <p:nvSpPr>
          <p:cNvPr id="71" name="矩形 70"/>
          <p:cNvSpPr/>
          <p:nvPr>
            <p:custDataLst>
              <p:tags r:id="rId8"/>
            </p:custDataLst>
          </p:nvPr>
        </p:nvSpPr>
        <p:spPr>
          <a:xfrm>
            <a:off x="6671945" y="1796415"/>
            <a:ext cx="581025" cy="4051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/>
              <a:t>i+4</a:t>
            </a:r>
            <a:endParaRPr lang="en-US" altLang="zh-CN" b="1"/>
          </a:p>
        </p:txBody>
      </p:sp>
      <p:sp>
        <p:nvSpPr>
          <p:cNvPr id="72" name="右箭头 71"/>
          <p:cNvSpPr/>
          <p:nvPr/>
        </p:nvSpPr>
        <p:spPr>
          <a:xfrm>
            <a:off x="4334510" y="2201545"/>
            <a:ext cx="5278755" cy="290830"/>
          </a:xfrm>
          <a:prstGeom prst="rightArrow">
            <a:avLst>
              <a:gd name="adj1" fmla="val 50000"/>
              <a:gd name="adj2" fmla="val 10720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9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动态内存分配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功能性质的不确定性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>
                <a:sym typeface="+mn-ea"/>
              </a:rPr>
              <a:t>很多应用程序有很多功</a:t>
            </a:r>
            <a:r>
              <a:rPr lang="zh-CN" sz="2000"/>
              <a:t>能，但</a:t>
            </a:r>
            <a:r>
              <a:rPr lang="zh-CN" altLang="en-US" sz="2000">
                <a:solidFill>
                  <a:srgbClr val="9C0B15"/>
                </a:solidFill>
              </a:rPr>
              <a:t>用户这次要用哪个功能它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不知道</a:t>
            </a:r>
            <a:r>
              <a:rPr lang="zh-CN" altLang="en-US" sz="2000"/>
              <a:t>。因此，它必须等待用户的决定才能加载那个功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能对应的数据。当然，也可以在应用程序启动时加载一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切功能，但那些用不到的功能就造成空间浪费。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工作阶段的不确定性</a:t>
            </a:r>
            <a:r>
              <a:rPr lang="en-US" altLang="zh-CN" sz="2000"/>
              <a:t>	</a:t>
            </a:r>
            <a:r>
              <a:rPr lang="zh-CN" altLang="en-US" sz="2000"/>
              <a:t>哪怕对于同一个功能，在</a:t>
            </a:r>
            <a:r>
              <a:rPr lang="zh-CN" altLang="en-US" sz="2000">
                <a:solidFill>
                  <a:srgbClr val="9C0B15"/>
                </a:solidFill>
              </a:rPr>
              <a:t>不同的工作阶段，它需要的内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存的数量也是不同的</a:t>
            </a:r>
            <a:r>
              <a:rPr lang="zh-CN" altLang="en-US" sz="2000"/>
              <a:t>。当然，也可以直接按照最大用量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阶段的内存用量进行分配，但此时就会造成</a:t>
            </a:r>
            <a:r>
              <a:rPr lang="zh-CN" altLang="en-US" sz="2000">
                <a:sym typeface="+mn-ea"/>
              </a:rPr>
              <a:t>空间</a:t>
            </a:r>
            <a:r>
              <a:rPr lang="zh-CN" altLang="en-US" sz="2000"/>
              <a:t>浪费。</a:t>
            </a:r>
            <a:endParaRPr lang="zh-CN" sz="2000"/>
          </a:p>
          <a:p>
            <a:pPr algn="l">
              <a:buClrTx/>
              <a:buSzTx/>
              <a:buFontTx/>
            </a:pPr>
            <a:endParaRPr 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服务对象的不确定性</a:t>
            </a:r>
            <a:r>
              <a:rPr lang="en-US" altLang="zh-CN" sz="2000"/>
              <a:t>	</a:t>
            </a:r>
            <a:r>
              <a:rPr lang="zh-CN" altLang="en-US" sz="2000"/>
              <a:t>即便在同一个工作阶段，如果</a:t>
            </a:r>
            <a:r>
              <a:rPr lang="zh-CN" altLang="en-US" sz="2000">
                <a:solidFill>
                  <a:srgbClr val="9C0B15"/>
                </a:solidFill>
              </a:rPr>
              <a:t>该阶段针对的对象的大小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不同，为了容纳这些对象，使用的内存的数量也会不同</a:t>
            </a:r>
            <a:r>
              <a:rPr lang="zh-CN" altLang="en-US" sz="2000"/>
              <a:t>。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当然，也可以直接按照最大的对象来分配内存，但对于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较小的对象而言这将造成空间浪费。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动静态对比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相对于静态内存分配，动态内存分配最大的特点就是其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动态性</a:t>
            </a:r>
            <a:r>
              <a:rPr lang="zh-CN" altLang="en-US" sz="2000">
                <a:sym typeface="+mn-ea"/>
              </a:rPr>
              <a:t>。动态性是为了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在不确定情况下节约内存</a:t>
            </a:r>
            <a:r>
              <a:rPr lang="zh-CN" altLang="en-US" sz="2000">
                <a:sym typeface="+mn-ea"/>
              </a:rPr>
              <a:t>而引入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的。如果一台计算机的内存是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无限大</a:t>
            </a:r>
            <a:r>
              <a:rPr lang="zh-CN" altLang="en-US" sz="2000">
                <a:sym typeface="+mn-ea"/>
              </a:rPr>
              <a:t>的，或者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工作性质、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工作阶段、服务对象是完全确定</a:t>
            </a:r>
            <a:r>
              <a:rPr lang="zh-CN" altLang="en-US" sz="2000">
                <a:sym typeface="+mn-ea"/>
              </a:rPr>
              <a:t>的，不需要动态内存分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配。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最优替换算法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例</a:t>
            </a:r>
            <a:r>
              <a:rPr lang="en-US" altLang="zh-CN" sz="2000">
                <a:sym typeface="+mn-ea"/>
              </a:rPr>
              <a:t>	</a:t>
            </a:r>
            <a:r>
              <a:rPr lang="zh-CN" sz="2000">
                <a:sym typeface="+mn-ea"/>
              </a:rPr>
              <a:t>假设有一个进程按照如下顺序访问各个页，且操作系统为该进程准备了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个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物理内存</a:t>
            </a:r>
            <a:r>
              <a:rPr lang="zh-CN" altLang="en-US" sz="2000">
                <a:sym typeface="+mn-ea"/>
              </a:rPr>
              <a:t>页。按照</a:t>
            </a:r>
            <a:r>
              <a:rPr lang="en-US" altLang="zh-CN" sz="2000">
                <a:sym typeface="+mn-ea"/>
              </a:rPr>
              <a:t>LFD</a:t>
            </a:r>
            <a:r>
              <a:rPr lang="zh-CN" altLang="en-US" sz="2000">
                <a:sym typeface="+mn-ea"/>
              </a:rPr>
              <a:t>算法，求解页的替换顺序，及整个过程中页集合的变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化。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137795" y="1953260"/>
          <a:ext cx="9474835" cy="394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28980"/>
                <a:gridCol w="728686"/>
                <a:gridCol w="728833"/>
                <a:gridCol w="728833"/>
                <a:gridCol w="728833"/>
                <a:gridCol w="728833"/>
                <a:gridCol w="728833"/>
                <a:gridCol w="728980"/>
                <a:gridCol w="728980"/>
                <a:gridCol w="728539"/>
                <a:gridCol w="728833"/>
                <a:gridCol w="728833"/>
                <a:gridCol w="728833"/>
              </a:tblGrid>
              <a:tr h="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次序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命中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强制缺页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容量缺页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65087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70040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最优替换算法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例</a:t>
            </a:r>
            <a:r>
              <a:rPr lang="en-US" altLang="zh-CN" sz="2000">
                <a:sym typeface="+mn-ea"/>
              </a:rPr>
              <a:t>	</a:t>
            </a:r>
            <a:r>
              <a:rPr lang="zh-CN" sz="2000">
                <a:sym typeface="+mn-ea"/>
              </a:rPr>
              <a:t>假设有一个进程按照如下顺序访问各个页，且操作系统为该进程准备了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个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物理内存</a:t>
            </a:r>
            <a:r>
              <a:rPr lang="zh-CN" altLang="en-US" sz="2000">
                <a:sym typeface="+mn-ea"/>
              </a:rPr>
              <a:t>页。按照</a:t>
            </a:r>
            <a:r>
              <a:rPr lang="en-US" altLang="zh-CN" sz="2000">
                <a:sym typeface="+mn-ea"/>
              </a:rPr>
              <a:t>LFD</a:t>
            </a:r>
            <a:r>
              <a:rPr lang="zh-CN" altLang="en-US" sz="2000">
                <a:sym typeface="+mn-ea"/>
              </a:rPr>
              <a:t>算法，求解页的替换顺序，及整个过程中页集合的变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化。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可知缺页发生</a:t>
            </a:r>
            <a:r>
              <a:rPr lang="en-US" altLang="zh-CN" sz="2000">
                <a:sym typeface="+mn-ea"/>
              </a:rPr>
              <a:t>7</a:t>
            </a:r>
            <a:r>
              <a:rPr lang="zh-CN" altLang="en-US" sz="2000">
                <a:sym typeface="+mn-ea"/>
              </a:rPr>
              <a:t>次，其中强制缺页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次，容量缺页</a:t>
            </a:r>
            <a:r>
              <a:rPr lang="en-US" altLang="zh-CN" sz="2000">
                <a:sym typeface="+mn-ea"/>
              </a:rPr>
              <a:t>4</a:t>
            </a:r>
            <a:r>
              <a:rPr lang="zh-CN" altLang="en-US" sz="2000">
                <a:sym typeface="+mn-ea"/>
              </a:rPr>
              <a:t>次。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137795" y="1854835"/>
          <a:ext cx="9474835" cy="394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28980"/>
                <a:gridCol w="728686"/>
                <a:gridCol w="728833"/>
                <a:gridCol w="728833"/>
                <a:gridCol w="728833"/>
                <a:gridCol w="728833"/>
                <a:gridCol w="728833"/>
                <a:gridCol w="728980"/>
                <a:gridCol w="728686"/>
                <a:gridCol w="728833"/>
                <a:gridCol w="728833"/>
                <a:gridCol w="728833"/>
                <a:gridCol w="728833"/>
              </a:tblGrid>
              <a:tr h="3962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次序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命中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强制缺页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容量缺页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</a:tr>
              <a:tr h="65087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70040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先进先出法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先进先出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First-In First-Out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FIFO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sz="2000">
                <a:sym typeface="+mn-ea"/>
              </a:rPr>
              <a:t>老朋友了</a:t>
            </a:r>
            <a:r>
              <a:rPr lang="zh-CN" altLang="en-US" sz="2000">
                <a:sym typeface="+mn-ea"/>
              </a:rPr>
              <a:t>。我们每次替换，总是选择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替换那个已经驻留了最长时间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的页</a:t>
            </a:r>
            <a:r>
              <a:rPr lang="zh-CN" altLang="en-US" sz="2000">
                <a:sym typeface="+mn-ea"/>
              </a:rPr>
              <a:t>，将它驱逐换成新页。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可知缺页发生</a:t>
            </a:r>
            <a:r>
              <a:rPr lang="en-US" altLang="zh-CN" sz="2000">
                <a:sym typeface="+mn-ea"/>
              </a:rPr>
              <a:t>9</a:t>
            </a:r>
            <a:r>
              <a:rPr lang="zh-CN" altLang="en-US" sz="2000">
                <a:sym typeface="+mn-ea"/>
              </a:rPr>
              <a:t>次，其中强制缺页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次，容量缺页</a:t>
            </a:r>
            <a:r>
              <a:rPr lang="en-US" altLang="zh-CN" sz="2000">
                <a:sym typeface="+mn-ea"/>
              </a:rPr>
              <a:t>6</a:t>
            </a:r>
            <a:r>
              <a:rPr lang="zh-CN" altLang="en-US" sz="2000">
                <a:sym typeface="+mn-ea"/>
              </a:rPr>
              <a:t>次。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2"/>
            </p:custDataLst>
          </p:nvPr>
        </p:nvGraphicFramePr>
        <p:xfrm>
          <a:off x="137795" y="1854835"/>
          <a:ext cx="9474835" cy="394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28980"/>
                <a:gridCol w="728686"/>
                <a:gridCol w="728833"/>
                <a:gridCol w="728833"/>
                <a:gridCol w="728833"/>
                <a:gridCol w="728980"/>
                <a:gridCol w="728686"/>
                <a:gridCol w="728980"/>
                <a:gridCol w="728686"/>
                <a:gridCol w="728833"/>
                <a:gridCol w="728833"/>
                <a:gridCol w="728833"/>
                <a:gridCol w="728833"/>
              </a:tblGrid>
              <a:tr h="3962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次序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3962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命中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强制缺页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容量缺页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</a:tr>
              <a:tr h="65087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70040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最久未用法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最久未用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Least Recently Used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LRU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如果一个页很久都没有用了，那大概未来也用不到了。每次都驱逐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最久没有用过</a:t>
            </a:r>
            <a:r>
              <a:rPr lang="zh-CN" altLang="en-US" sz="2000">
                <a:sym typeface="+mn-ea"/>
              </a:rPr>
              <a:t>的那个页（和</a:t>
            </a:r>
            <a:r>
              <a:rPr lang="en-US" altLang="zh-CN" sz="2000">
                <a:sym typeface="+mn-ea"/>
              </a:rPr>
              <a:t>LFD</a:t>
            </a:r>
            <a:r>
              <a:rPr lang="zh-CN" altLang="en-US" sz="2000">
                <a:sym typeface="+mn-ea"/>
              </a:rPr>
              <a:t>正好形成反演）。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可知缺页发生</a:t>
            </a:r>
            <a:r>
              <a:rPr lang="en-US" altLang="zh-CN" sz="2000">
                <a:sym typeface="+mn-ea"/>
              </a:rPr>
              <a:t>10</a:t>
            </a:r>
            <a:r>
              <a:rPr lang="zh-CN" altLang="en-US" sz="2000">
                <a:sym typeface="+mn-ea"/>
              </a:rPr>
              <a:t>次，其中强制缺页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次，容量缺页</a:t>
            </a:r>
            <a:r>
              <a:rPr lang="en-US" altLang="zh-CN" sz="2000">
                <a:sym typeface="+mn-ea"/>
              </a:rPr>
              <a:t>7</a:t>
            </a:r>
            <a:r>
              <a:rPr lang="zh-CN" altLang="en-US" sz="2000">
                <a:sym typeface="+mn-ea"/>
              </a:rPr>
              <a:t>次。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2"/>
            </p:custDataLst>
          </p:nvPr>
        </p:nvGraphicFramePr>
        <p:xfrm>
          <a:off x="137795" y="1854835"/>
          <a:ext cx="9474835" cy="394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28980"/>
                <a:gridCol w="728686"/>
                <a:gridCol w="728833"/>
                <a:gridCol w="728833"/>
                <a:gridCol w="728833"/>
                <a:gridCol w="728980"/>
                <a:gridCol w="728686"/>
                <a:gridCol w="728980"/>
                <a:gridCol w="728686"/>
                <a:gridCol w="728833"/>
                <a:gridCol w="728833"/>
                <a:gridCol w="728980"/>
                <a:gridCol w="728686"/>
              </a:tblGrid>
              <a:tr h="3962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次序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3962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命中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强制缺页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容量缺页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65087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70040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物理页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对比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LFD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和其它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LFD果然是最优秀的。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最小可能的缺页次数就是7次</a:t>
            </a:r>
            <a:r>
              <a:rPr lang="zh-CN" altLang="en-US" sz="2000">
                <a:sym typeface="+mn-ea"/>
              </a:rPr>
              <a:t>。</a:t>
            </a:r>
            <a:r>
              <a:rPr lang="en-US" altLang="zh-CN" sz="2000">
                <a:sym typeface="+mn-ea"/>
              </a:rPr>
              <a:t>FIFO</a:t>
            </a:r>
            <a:r>
              <a:rPr lang="zh-CN" altLang="en-US" sz="2000">
                <a:sym typeface="+mn-ea"/>
              </a:rPr>
              <a:t>有</a:t>
            </a:r>
            <a:r>
              <a:rPr lang="en-US" altLang="zh-CN" sz="2000">
                <a:sym typeface="+mn-ea"/>
              </a:rPr>
              <a:t>9</a:t>
            </a:r>
            <a:r>
              <a:rPr lang="zh-CN" altLang="en-US" sz="2000">
                <a:sym typeface="+mn-ea"/>
              </a:rPr>
              <a:t>次，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en-US" altLang="zh-CN" sz="2000">
                <a:sym typeface="+mn-ea"/>
              </a:rPr>
              <a:t>LRU</a:t>
            </a:r>
            <a:r>
              <a:rPr lang="zh-CN" altLang="en-US" sz="2000">
                <a:sym typeface="+mn-ea"/>
              </a:rPr>
              <a:t>甚至更糟有</a:t>
            </a:r>
            <a:r>
              <a:rPr lang="en-US" altLang="zh-CN" sz="2000">
                <a:sym typeface="+mn-ea"/>
              </a:rPr>
              <a:t>10</a:t>
            </a:r>
            <a:r>
              <a:rPr lang="zh-CN" altLang="en-US" sz="2000">
                <a:sym typeface="+mn-ea"/>
              </a:rPr>
              <a:t>次。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FIFO和LRU</a:t>
            </a:r>
            <a:r>
              <a:rPr lang="en-US" altLang="zh-CN" sz="2000">
                <a:sym typeface="+mn-ea"/>
              </a:rPr>
              <a:t>	FIFO</a:t>
            </a:r>
            <a:r>
              <a:rPr lang="zh-CN" altLang="en-US" sz="2000">
                <a:sym typeface="+mn-ea"/>
              </a:rPr>
              <a:t>比</a:t>
            </a:r>
            <a:r>
              <a:rPr lang="en-US" altLang="zh-CN" sz="2000">
                <a:sym typeface="+mn-ea"/>
              </a:rPr>
              <a:t>LRU</a:t>
            </a:r>
            <a:r>
              <a:rPr lang="zh-CN" altLang="en-US" sz="2000">
                <a:sym typeface="+mn-ea"/>
              </a:rPr>
              <a:t>更胜一筹。那么，来看看增加页框数量的情形吧。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直觉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页框是非常宝贵的资源，增加它的话一定会导致</a:t>
            </a:r>
            <a:r>
              <a:rPr lang="en-US" altLang="zh-CN" sz="2000">
                <a:sym typeface="+mn-ea"/>
              </a:rPr>
              <a:t>FIFO</a:t>
            </a:r>
            <a:r>
              <a:rPr lang="zh-CN" altLang="en-US" sz="2000">
                <a:sym typeface="+mn-ea"/>
              </a:rPr>
              <a:t>和</a:t>
            </a:r>
            <a:r>
              <a:rPr lang="en-US" altLang="zh-CN" sz="2000">
                <a:sym typeface="+mn-ea"/>
              </a:rPr>
              <a:t>LRU</a:t>
            </a:r>
            <a:r>
              <a:rPr lang="zh-CN" altLang="en-US" sz="2000">
                <a:sym typeface="+mn-ea"/>
              </a:rPr>
              <a:t>的缺页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率都单调递减，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而且如果页框是5个，那么FIFO和LRU的缺页一定只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有5次</a:t>
            </a:r>
            <a:r>
              <a:rPr lang="zh-CN" altLang="en-US" sz="2000">
                <a:sym typeface="+mn-ea"/>
              </a:rPr>
              <a:t>，因为这里一共就</a:t>
            </a:r>
            <a:r>
              <a:rPr lang="en-US" altLang="zh-CN" sz="2000">
                <a:sym typeface="+mn-ea"/>
              </a:rPr>
              <a:t>5</a:t>
            </a:r>
            <a:r>
              <a:rPr lang="zh-CN" altLang="en-US" sz="2000">
                <a:sym typeface="+mn-ea"/>
              </a:rPr>
              <a:t>个页。</a:t>
            </a:r>
            <a:r>
              <a:rPr lang="zh-CN" sz="2000">
                <a:sym typeface="+mn-ea"/>
              </a:rPr>
              <a:t>看看</a:t>
            </a:r>
            <a:r>
              <a:rPr lang="en-US" altLang="zh-CN" sz="2000">
                <a:sym typeface="+mn-ea"/>
              </a:rPr>
              <a:t>4</a:t>
            </a:r>
            <a:r>
              <a:rPr lang="zh-CN" altLang="en-US" sz="2000">
                <a:sym typeface="+mn-ea"/>
              </a:rPr>
              <a:t>个页的情况吧。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ym typeface="+mn-ea"/>
              </a:rPr>
              <a:t>LFD</a:t>
            </a:r>
            <a:r>
              <a:rPr lang="zh-CN" altLang="en-US" sz="2000">
                <a:sym typeface="+mn-ea"/>
              </a:rPr>
              <a:t>引发了</a:t>
            </a:r>
            <a:r>
              <a:rPr lang="en-US" altLang="zh-CN" sz="2000">
                <a:sym typeface="+mn-ea"/>
              </a:rPr>
              <a:t>6</a:t>
            </a:r>
            <a:r>
              <a:rPr lang="zh-CN" altLang="en-US" sz="2000">
                <a:sym typeface="+mn-ea"/>
              </a:rPr>
              <a:t>次缺页，其中</a:t>
            </a:r>
            <a:r>
              <a:rPr lang="en-US" altLang="zh-CN" sz="2000">
                <a:sym typeface="+mn-ea"/>
              </a:rPr>
              <a:t>4</a:t>
            </a:r>
            <a:r>
              <a:rPr lang="zh-CN" altLang="en-US" sz="2000">
                <a:sym typeface="+mn-ea"/>
              </a:rPr>
              <a:t>次都是无法避免的强制缺页。</a:t>
            </a:r>
            <a:endParaRPr lang="zh-CN" altLang="en-US" sz="2000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48000" y="3229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>
                <a:sym typeface="+mn-ea"/>
              </a:rPr>
              <a:t>		</a:t>
            </a:r>
            <a:endParaRPr lang="en-US" altLang="zh-CN" sz="2000"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048000" y="3229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>
                <a:sym typeface="+mn-ea"/>
              </a:rPr>
              <a:t>		</a:t>
            </a:r>
            <a:endParaRPr lang="en-US" altLang="zh-CN" sz="2000"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48000" y="3229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>
                <a:sym typeface="+mn-ea"/>
              </a:rPr>
              <a:t>		</a:t>
            </a:r>
            <a:endParaRPr lang="en-US" altLang="zh-CN" sz="2000">
              <a:sym typeface="+mn-ea"/>
            </a:endParaRPr>
          </a:p>
        </p:txBody>
      </p:sp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137160" y="3429000"/>
          <a:ext cx="9474835" cy="23774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28980"/>
                <a:gridCol w="728686"/>
                <a:gridCol w="728833"/>
                <a:gridCol w="728833"/>
                <a:gridCol w="728833"/>
                <a:gridCol w="728833"/>
                <a:gridCol w="728345"/>
                <a:gridCol w="729468"/>
                <a:gridCol w="728686"/>
                <a:gridCol w="728833"/>
                <a:gridCol w="728345"/>
                <a:gridCol w="729468"/>
                <a:gridCol w="728686"/>
              </a:tblGrid>
              <a:tr h="3962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次序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LFD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</a:tr>
              <a:tr h="219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对比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FIFO产生了10次缺页，LRU却只有7次。攻守异形了。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LRU的缺页次数下降不意外，但FIFO的缺页次数上升是怎么回事？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137160" y="760730"/>
          <a:ext cx="9474835" cy="23774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28980"/>
                <a:gridCol w="728686"/>
                <a:gridCol w="728833"/>
                <a:gridCol w="728833"/>
                <a:gridCol w="728833"/>
                <a:gridCol w="728833"/>
                <a:gridCol w="728833"/>
                <a:gridCol w="728980"/>
                <a:gridCol w="728686"/>
                <a:gridCol w="728833"/>
                <a:gridCol w="728833"/>
                <a:gridCol w="728980"/>
                <a:gridCol w="728686"/>
              </a:tblGrid>
              <a:tr h="3962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次序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FIFO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219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>
            <p:custDataLst>
              <p:tags r:id="rId3"/>
            </p:custDataLst>
          </p:nvPr>
        </p:nvGraphicFramePr>
        <p:xfrm>
          <a:off x="137160" y="3721735"/>
          <a:ext cx="9474835" cy="23774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28980"/>
                <a:gridCol w="728686"/>
                <a:gridCol w="728833"/>
                <a:gridCol w="728833"/>
                <a:gridCol w="728833"/>
                <a:gridCol w="728833"/>
                <a:gridCol w="728833"/>
                <a:gridCol w="728980"/>
                <a:gridCol w="728686"/>
                <a:gridCol w="728833"/>
                <a:gridCol w="728833"/>
                <a:gridCol w="728980"/>
                <a:gridCol w="728686"/>
              </a:tblGrid>
              <a:tr h="3962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次序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LRU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是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</a:tr>
              <a:tr h="219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页</a:t>
                      </a: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/>
              <p:cNvSpPr txBox="1"/>
              <p:nvPr/>
            </p:nvSpPr>
            <p:spPr>
              <a:xfrm>
                <a:off x="137160" y="166370"/>
                <a:ext cx="9475470" cy="6247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buClrTx/>
                  <a:buSzTx/>
                  <a:buFontTx/>
                </a:pPr>
                <a:r>
                  <a:rPr lang="en-US" altLang="zh-CN" sz="2000" b="1">
                    <a:solidFill>
                      <a:srgbClr val="9C0B15"/>
                    </a:solidFill>
                  </a:rPr>
                  <a:t>Belady</a:t>
                </a:r>
                <a:r>
                  <a:rPr lang="zh-CN" altLang="en-US" sz="2000" b="1">
                    <a:solidFill>
                      <a:srgbClr val="9C0B15"/>
                    </a:solidFill>
                  </a:rPr>
                  <a:t>异常</a:t>
                </a:r>
                <a:endParaRPr lang="zh-CN" altLang="en-US" sz="2000" b="1">
                  <a:solidFill>
                    <a:srgbClr val="9C0B15"/>
                  </a:solidFill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 b="1">
                  <a:solidFill>
                    <a:srgbClr val="9C0B15"/>
                  </a:solidFill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zh-CN" sz="2000" b="1">
                    <a:solidFill>
                      <a:srgbClr val="9C0B15"/>
                    </a:solidFill>
                    <a:sym typeface="+mn-ea"/>
                  </a:rPr>
                  <a:t>问题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LRU的缺页次数下降不意外，但FIFO的缺页次数上升是怎么回事？</a:t>
                </a: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en-US" altLang="zh-CN" sz="2000" b="1">
                  <a:solidFill>
                    <a:srgbClr val="9C0B15"/>
                  </a:solidFill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Belady</a:t>
                </a:r>
                <a:r>
                  <a:rPr lang="zh-CN" altLang="en-US" sz="2000" b="1">
                    <a:solidFill>
                      <a:srgbClr val="9C0B15"/>
                    </a:solidFill>
                    <a:sym typeface="+mn-ea"/>
                  </a:rPr>
                  <a:t>异常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</a:t>
                </a:r>
                <a:r>
                  <a:rPr lang="zh-CN" altLang="en-US" sz="2000">
                    <a:sym typeface="+mn-ea"/>
                  </a:rPr>
                  <a:t>在某些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资源分配策略下</a:t>
                </a:r>
                <a:r>
                  <a:rPr lang="zh-CN" altLang="en-US" sz="2000">
                    <a:sym typeface="+mn-ea"/>
                  </a:rPr>
                  <a:t>，增加资源总量反而导致性能下降和效率降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低的现象。在这里是指，对于某些替换算法，允许的物理页数量越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大，缺页率反而升高。</a:t>
                </a: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 b="1">
                  <a:solidFill>
                    <a:srgbClr val="9C0B15"/>
                  </a:solidFill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 b="1">
                    <a:solidFill>
                      <a:srgbClr val="9C0B15"/>
                    </a:solidFill>
                    <a:sym typeface="+mn-ea"/>
                  </a:rPr>
                  <a:t>不能</a:t>
                </a:r>
                <a:r>
                  <a:rPr lang="zh-CN" altLang="en-US" sz="2000" b="1">
                    <a:solidFill>
                      <a:srgbClr val="9C0B15"/>
                    </a:solidFill>
                    <a:sym typeface="+mn-ea"/>
                  </a:rPr>
                  <a:t>想当然，想当然很容易就犯错误了。</a:t>
                </a:r>
                <a:endParaRPr lang="zh-CN" altLang="en-US" sz="2000" b="1">
                  <a:solidFill>
                    <a:srgbClr val="9C0B15"/>
                  </a:solidFill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 b="1">
                  <a:solidFill>
                    <a:srgbClr val="9C0B15"/>
                  </a:solidFill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zh-CN" altLang="en-US" sz="2000" b="1">
                    <a:solidFill>
                      <a:srgbClr val="9C0B15"/>
                    </a:solidFill>
                    <a:sym typeface="+mn-ea"/>
                  </a:rPr>
                  <a:t>栈式性质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</a:t>
                </a:r>
                <a:r>
                  <a:rPr lang="zh-CN" altLang="en-US" sz="2000">
                    <a:sym typeface="+mn-ea"/>
                  </a:rPr>
                  <a:t>对于某种根据某个参数k并在全集C中产生一个子集S的策略，设m&lt;n，</a:t>
                </a:r>
                <a:r>
                  <a:rPr lang="zh-CN" altLang="en-US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当k=m时选出的S</a:t>
                </a:r>
                <a:r>
                  <a:rPr lang="zh-CN" altLang="en-US" sz="2000" baseline="-25000">
                    <a:sym typeface="+mn-ea"/>
                  </a:rPr>
                  <a:t>m</a:t>
                </a:r>
                <a:r>
                  <a:rPr lang="zh-CN" altLang="en-US" sz="2000">
                    <a:sym typeface="+mn-ea"/>
                  </a:rPr>
                  <a:t>总是k=n时</a:t>
                </a:r>
                <a:r>
                  <a:rPr lang="zh-CN" altLang="en-US" sz="2000">
                    <a:sym typeface="+mn-ea"/>
                  </a:rPr>
                  <a:t>选出</a:t>
                </a:r>
                <a:r>
                  <a:rPr lang="zh-CN" altLang="en-US" sz="2000">
                    <a:sym typeface="+mn-ea"/>
                  </a:rPr>
                  <a:t>的S</a:t>
                </a:r>
                <a:r>
                  <a:rPr lang="zh-CN" altLang="en-US" sz="2000" baseline="-25000">
                    <a:sym typeface="+mn-ea"/>
                  </a:rPr>
                  <a:t>n</a:t>
                </a:r>
                <a:r>
                  <a:rPr lang="zh-CN" altLang="en-US" sz="2000">
                    <a:sym typeface="+mn-ea"/>
                  </a:rPr>
                  <a:t>的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子集</a:t>
                </a:r>
                <a:r>
                  <a:rPr lang="zh-CN" altLang="en-US" sz="2000">
                    <a:sym typeface="+mn-ea"/>
                  </a:rPr>
                  <a:t>。又称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包含性性质</a:t>
                </a:r>
                <a:r>
                  <a:rPr lang="zh-CN" altLang="en-US" sz="2000">
                    <a:sym typeface="+mn-ea"/>
                  </a:rPr>
                  <a:t>。</a:t>
                </a: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∀ 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𝑚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&lt;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𝑛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，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𝑚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∈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𝐶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，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𝑛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∈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𝐶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，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𝑚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∈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在这里是指，物理页资源的增加只会导致更多的页被包含进内存，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不会导致本来就有的那些页被逐出内存</a:t>
                </a:r>
                <a:r>
                  <a:rPr lang="zh-CN" altLang="en-US" sz="2000">
                    <a:sym typeface="+mn-ea"/>
                  </a:rPr>
                  <a:t>。</a:t>
                </a: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zh-CN" altLang="en-US" sz="2000">
                    <a:sym typeface="+mn-ea"/>
                  </a:rPr>
                  <a:t>		</a:t>
                </a:r>
                <a:r>
                  <a:rPr lang="en-US" altLang="zh-CN" sz="2000">
                    <a:sym typeface="+mn-ea"/>
                  </a:rPr>
                  <a:t>LFD</a:t>
                </a:r>
                <a:r>
                  <a:rPr lang="zh-CN" altLang="en-US" sz="2000">
                    <a:sym typeface="+mn-ea"/>
                  </a:rPr>
                  <a:t>、</a:t>
                </a:r>
                <a:r>
                  <a:rPr lang="en-US" altLang="zh-CN" sz="2000">
                    <a:sym typeface="+mn-ea"/>
                  </a:rPr>
                  <a:t>LRU</a:t>
                </a:r>
                <a:r>
                  <a:rPr lang="zh-CN" altLang="en-US" sz="2000">
                    <a:sym typeface="+mn-ea"/>
                  </a:rPr>
                  <a:t>都含有</a:t>
                </a:r>
                <a:r>
                  <a:rPr lang="en-US" altLang="zh-CN" sz="2000">
                    <a:sym typeface="+mn-ea"/>
                  </a:rPr>
                  <a:t>“</a:t>
                </a:r>
                <a:r>
                  <a:rPr lang="zh-CN" altLang="en-US" sz="2000">
                    <a:sym typeface="+mn-ea"/>
                  </a:rPr>
                  <a:t>最</a:t>
                </a:r>
                <a:r>
                  <a:rPr lang="en-US" altLang="zh-CN" sz="2000">
                    <a:sym typeface="+mn-ea"/>
                  </a:rPr>
                  <a:t>”</a:t>
                </a:r>
                <a:r>
                  <a:rPr lang="zh-CN" altLang="en-US" sz="2000">
                    <a:sym typeface="+mn-ea"/>
                  </a:rPr>
                  <a:t>字，因此满足这个性质（类比于</a:t>
                </a:r>
                <a:r>
                  <a:rPr lang="en-US" altLang="zh-CN" sz="2000">
                    <a:sym typeface="+mn-ea"/>
                  </a:rPr>
                  <a:t>“</a:t>
                </a:r>
                <a:r>
                  <a:rPr lang="zh-CN" altLang="en-US" sz="2000">
                    <a:sym typeface="+mn-ea"/>
                  </a:rPr>
                  <a:t>班里的前</a:t>
                </a:r>
                <a:r>
                  <a:rPr lang="en-US" altLang="zh-CN" sz="2000">
                    <a:sym typeface="+mn-ea"/>
                  </a:rPr>
                  <a:t>10</a:t>
                </a:r>
                <a:r>
                  <a:rPr lang="zh-CN" altLang="en-US" sz="2000">
                    <a:sym typeface="+mn-ea"/>
                  </a:rPr>
                  <a:t>名</a:t>
                </a:r>
                <a:r>
                  <a:rPr lang="zh-CN" altLang="en-US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必然包含班里的前</a:t>
                </a:r>
                <a:r>
                  <a:rPr lang="en-US" altLang="zh-CN" sz="2000">
                    <a:sym typeface="+mn-ea"/>
                  </a:rPr>
                  <a:t>5</a:t>
                </a:r>
                <a:r>
                  <a:rPr lang="zh-CN" altLang="en-US" sz="2000">
                    <a:sym typeface="+mn-ea"/>
                  </a:rPr>
                  <a:t>名</a:t>
                </a:r>
                <a:r>
                  <a:rPr lang="en-US" altLang="zh-CN" sz="2000">
                    <a:sym typeface="+mn-ea"/>
                  </a:rPr>
                  <a:t>”</a:t>
                </a:r>
                <a:r>
                  <a:rPr lang="zh-CN" altLang="en-US" sz="2000">
                    <a:sym typeface="+mn-ea"/>
                  </a:rPr>
                  <a:t>）；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FIFO则没有这个性质</a:t>
                </a:r>
                <a:r>
                  <a:rPr lang="zh-CN" altLang="en-US" sz="2000">
                    <a:sym typeface="+mn-ea"/>
                  </a:rPr>
                  <a:t>。</a:t>
                </a:r>
                <a:endParaRPr lang="zh-CN" altLang="en-US" sz="2000">
                  <a:sym typeface="+mn-ea"/>
                </a:endParaRPr>
              </a:p>
            </p:txBody>
          </p:sp>
        </mc:Choice>
        <mc:Fallback>
          <p:sp>
            <p:nvSpPr>
              <p:cNvPr id="13" name="文本框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160" y="166370"/>
                <a:ext cx="9475470" cy="6247130"/>
              </a:xfrm>
              <a:prstGeom prst="rect">
                <a:avLst/>
              </a:prstGeom>
              <a:blipFill rotWithShape="1">
                <a:blip r:embed="rId2"/>
                <a:stretch>
                  <a:fillRect r="-14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3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其它页面置换算法</a:t>
            </a:r>
            <a:endParaRPr lang="zh-CN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最不频繁使用</a:t>
            </a:r>
            <a:r>
              <a:rPr lang="en-US" altLang="zh-CN" sz="2000" b="1">
                <a:solidFill>
                  <a:srgbClr val="9C0B15"/>
                </a:solidFill>
              </a:rPr>
              <a:t>	Least Frequently Used</a:t>
            </a:r>
            <a:endParaRPr 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选择那些（在某个时间段内）访问次数最少的页进行替换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随机</a:t>
            </a:r>
            <a:r>
              <a:rPr lang="en-US" altLang="zh-CN" sz="2000" b="1">
                <a:solidFill>
                  <a:srgbClr val="9C0B15"/>
                </a:solidFill>
              </a:rPr>
              <a:t>		Random</a:t>
            </a:r>
            <a:endParaRPr 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sz="2000"/>
              <a:t>随机选择一个页进行替换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评价</a:t>
            </a:r>
            <a:r>
              <a:rPr lang="en-US" altLang="zh-CN" sz="2000"/>
              <a:t>	</a:t>
            </a:r>
            <a:r>
              <a:rPr lang="zh-CN" sz="2000"/>
              <a:t>页面</a:t>
            </a:r>
            <a:r>
              <a:rPr lang="zh-CN" sz="2000">
                <a:sym typeface="+mn-ea"/>
              </a:rPr>
              <a:t>替换算法的本质是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用时间来换空间</a:t>
            </a:r>
            <a:r>
              <a:rPr lang="zh-CN" sz="2000">
                <a:sym typeface="+mn-ea"/>
              </a:rPr>
              <a:t>，但在现代计算机的语境下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这种场		合越来越少了</a:t>
            </a:r>
            <a:r>
              <a:rPr lang="zh-CN" sz="2000">
                <a:sym typeface="+mn-ea"/>
              </a:rPr>
              <a:t>。相比于内存的带宽，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内存的容量增长更快</a:t>
            </a:r>
            <a:r>
              <a:rPr lang="zh-CN" sz="2000">
                <a:sym typeface="+mn-ea"/>
              </a:rPr>
              <a:t>，现已出现单系</a:t>
            </a:r>
            <a:r>
              <a:rPr lang="en-US" altLang="zh-CN" sz="2000">
                <a:sym typeface="+mn-ea"/>
              </a:rPr>
              <a:t>		</a:t>
            </a:r>
            <a:r>
              <a:rPr lang="zh-CN" sz="2000">
                <a:sym typeface="+mn-ea"/>
              </a:rPr>
              <a:t>统</a:t>
            </a:r>
            <a:r>
              <a:rPr lang="en-US" altLang="zh-CN" sz="2000">
                <a:sym typeface="+mn-ea"/>
              </a:rPr>
              <a:t>TB</a:t>
            </a:r>
            <a:r>
              <a:rPr lang="zh-CN" altLang="en-US" sz="2000">
                <a:sym typeface="+mn-ea"/>
              </a:rPr>
              <a:t>级别的内存，因此几乎不存在物理页面不够用</a:t>
            </a:r>
            <a:r>
              <a:rPr lang="zh-CN" sz="2000">
                <a:sym typeface="+mn-ea"/>
              </a:rPr>
              <a:t>，而需要交换的场合。</a:t>
            </a:r>
            <a:endParaRPr lang="zh-CN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sz="2000">
                <a:sym typeface="+mn-ea"/>
              </a:rPr>
              <a:t>AMD的最新处理器的三级缓存（L3 cache）的大小是1.22GB。这在三十年以</a:t>
            </a:r>
            <a:r>
              <a:rPr lang="en-US" altLang="zh-CN" sz="2000">
                <a:sym typeface="+mn-ea"/>
              </a:rPr>
              <a:t>	</a:t>
            </a:r>
            <a:r>
              <a:rPr lang="zh-CN" sz="2000">
                <a:sym typeface="+mn-ea"/>
              </a:rPr>
              <a:t>前是硬盘的规格。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三缓是新的内存，内存是新的硬盘，硬盘是新的磁带</a:t>
            </a:r>
            <a:r>
              <a:rPr lang="zh-CN" sz="2000">
                <a:sym typeface="+mn-ea"/>
              </a:rPr>
              <a:t>。</a:t>
            </a:r>
            <a:endParaRPr lang="zh-CN" sz="2000"/>
          </a:p>
          <a:p>
            <a:pPr algn="l">
              <a:buClrTx/>
              <a:buSzTx/>
              <a:buFontTx/>
            </a:pPr>
            <a:endParaRPr 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sz="2000">
                <a:sym typeface="+mn-ea"/>
              </a:rPr>
              <a:t>新电脑拿到手第一件事情，关掉请求分页，或者象征性地把它设置为1GB。</a:t>
            </a:r>
            <a:endParaRPr lang="zh-CN" sz="2000"/>
          </a:p>
          <a:p>
            <a:pPr algn="l">
              <a:buClrTx/>
              <a:buSzTx/>
              <a:buFontTx/>
            </a:pPr>
            <a:endParaRPr 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存内计算	In-Memory Computing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sz="2000">
                <a:sym typeface="+mn-ea"/>
              </a:rPr>
              <a:t>由于内存太大，带宽甚至都还嫌太低，我们巴不得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把那些传统上放在外存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里面的东西（譬如整个数据库）都装进内存</a:t>
            </a:r>
            <a:r>
              <a:rPr lang="zh-CN" sz="2000">
                <a:sym typeface="+mn-ea"/>
              </a:rPr>
              <a:t>，然后再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把CPU集成到内存条</a:t>
            </a:r>
            <a:r>
              <a:rPr lang="zh-CN" altLang="en-US" sz="2000">
                <a:sym typeface="+mn-ea"/>
              </a:rPr>
              <a:t>里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面</a:t>
            </a:r>
            <a:r>
              <a:rPr lang="zh-CN" sz="2000">
                <a:sym typeface="+mn-ea"/>
              </a:rPr>
              <a:t>以提高</a:t>
            </a:r>
            <a:r>
              <a:rPr lang="en-US" altLang="zh-CN" sz="2000">
                <a:sym typeface="+mn-ea"/>
              </a:rPr>
              <a:t>I/O</a:t>
            </a:r>
            <a:r>
              <a:rPr lang="zh-CN" altLang="en-US" sz="2000">
                <a:sym typeface="+mn-ea"/>
              </a:rPr>
              <a:t>性能</a:t>
            </a:r>
            <a:r>
              <a:rPr lang="zh-CN" sz="2000">
                <a:sym typeface="+mn-ea"/>
              </a:rPr>
              <a:t>。这和请求分页是反其道而行之，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用空间换时间</a:t>
            </a:r>
            <a:r>
              <a:rPr lang="zh-CN" sz="2000">
                <a:sym typeface="+mn-ea"/>
              </a:rPr>
              <a:t>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页面置换的其它考量</a:t>
            </a:r>
            <a:endParaRPr lang="zh-CN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运行是最低目标</a:t>
            </a:r>
            <a:endParaRPr 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没有操作系统会仅仅满足于能让程序运行，因为这是</a:t>
            </a:r>
            <a:r>
              <a:rPr lang="zh-CN" altLang="en-US" sz="2000">
                <a:solidFill>
                  <a:srgbClr val="9C0B15"/>
                </a:solidFill>
              </a:rPr>
              <a:t>及格线</a:t>
            </a:r>
            <a:r>
              <a:rPr lang="zh-CN" altLang="en-US" sz="2000"/>
              <a:t>。操作系统往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往会给多得多的页，来覆盖程序的工作集，保证程序能</a:t>
            </a:r>
            <a:r>
              <a:rPr lang="zh-CN" altLang="en-US" sz="2000">
                <a:solidFill>
                  <a:srgbClr val="9C0B15"/>
                </a:solidFill>
              </a:rPr>
              <a:t>高效运行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抖动（Thrashing）</a:t>
            </a:r>
            <a:endParaRPr 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当</a:t>
            </a:r>
            <a:r>
              <a:rPr lang="zh-CN" altLang="en-US" sz="2000"/>
              <a:t>被分配的页数小于当前工作集的时候，缺页率会大幅增长。此时，程序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的访存性能向外存的性能急剧跌落。</a:t>
            </a:r>
            <a:r>
              <a:rPr lang="zh-CN" altLang="en-US" sz="2000">
                <a:solidFill>
                  <a:srgbClr val="9C0B15"/>
                </a:solidFill>
              </a:rPr>
              <a:t>工作集有短期、中期和长期三个层面</a:t>
            </a:r>
            <a:r>
              <a:rPr lang="zh-CN" altLang="en-US" sz="2000"/>
              <a:t>，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抖动也是这样，存在着</a:t>
            </a:r>
            <a:r>
              <a:rPr lang="zh-CN" altLang="en-US" sz="2000">
                <a:solidFill>
                  <a:srgbClr val="9C0B15"/>
                </a:solidFill>
              </a:rPr>
              <a:t>短期抖动、中期抖动和长期抖动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关于抖动的本质，以后还要再讲。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分配策略的动态性</a:t>
            </a:r>
            <a:endParaRPr 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一个进程的页数量可以是</a:t>
            </a:r>
            <a:r>
              <a:rPr lang="zh-CN" altLang="en-US" sz="2000">
                <a:solidFill>
                  <a:srgbClr val="9C0B15"/>
                </a:solidFill>
              </a:rPr>
              <a:t>静态决定</a:t>
            </a:r>
            <a:r>
              <a:rPr lang="zh-CN" altLang="en-US" sz="2000"/>
              <a:t>的也可以是动态调整的。如果工作集的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大小已知，只要将页数量设置为那个固定值就好了；如果出现阶段性的需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求，就需要动态决定进程需要多少页框。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置换策略的全局性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页置换可以仅仅在一个</a:t>
            </a:r>
            <a:r>
              <a:rPr lang="zh-CN" altLang="en-US" sz="2000">
                <a:solidFill>
                  <a:srgbClr val="9C0B15"/>
                </a:solidFill>
              </a:rPr>
              <a:t>进程内部发生</a:t>
            </a:r>
            <a:r>
              <a:rPr lang="zh-CN" altLang="en-US" sz="2000"/>
              <a:t>，也可以在进程间发生。前者配合静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态分配可以将一个进程引发的抖动限制在自身之内，但页利用效率低；后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者配合动态分配则正好相反，可能使一个进程的抖动影响其它进程。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内存映射</a:t>
            </a:r>
            <a:endParaRPr lang="zh-CN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</a:rPr>
              <a:t>Unix</a:t>
            </a:r>
            <a:r>
              <a:rPr lang="zh-CN" altLang="en-US" sz="2000" b="1">
                <a:solidFill>
                  <a:srgbClr val="9C0B15"/>
                </a:solidFill>
              </a:rPr>
              <a:t>系统的抽象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在</a:t>
            </a:r>
            <a:r>
              <a:rPr lang="en-US" altLang="zh-CN" sz="2000"/>
              <a:t>Unix</a:t>
            </a:r>
            <a:r>
              <a:rPr lang="zh-CN" altLang="en-US" sz="2000"/>
              <a:t>系统中，</a:t>
            </a:r>
            <a:r>
              <a:rPr lang="zh-CN" altLang="en-US" sz="2000">
                <a:solidFill>
                  <a:srgbClr val="9C0B15"/>
                </a:solidFill>
              </a:rPr>
              <a:t>一切皆文件</a:t>
            </a:r>
            <a:r>
              <a:rPr lang="zh-CN" altLang="en-US" sz="2000"/>
              <a:t>（外存；后面会详细展开讲）</a:t>
            </a:r>
            <a:r>
              <a:rPr lang="zh-CN" altLang="en-US" sz="2000">
                <a:sym typeface="+mn-ea"/>
              </a:rPr>
              <a:t>。然而，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文件的本质是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对外存的一种抽象，它和内存的抽象是格格不入的</a:t>
            </a:r>
            <a:r>
              <a:rPr lang="zh-CN" altLang="en-US" sz="2000">
                <a:sym typeface="+mn-ea"/>
              </a:rPr>
              <a:t>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那么，能否允许计算机像使用内存那样使用外存呢？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内存映射文件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利用虚拟内存空间，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像访问内存那样处理外存上文件的输出/输出操		作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dirty="0" smtClean="0">
                <a:sym typeface="+mn-ea"/>
              </a:rPr>
              <a:t>具体地，采用请求分页技术，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将要访问的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外存块通过缺页中断装入		到内存的一个页中。后续读、写该磁盘块时，直接访问内存中对应		的页，简化了文件的读/写操作，提高了文件的访问效率</a:t>
            </a:r>
            <a:r>
              <a:rPr lang="zh-CN" altLang="en-US" sz="2000" dirty="0" smtClean="0">
                <a:sym typeface="+mn-ea"/>
              </a:rPr>
              <a:t>。读写文件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 dirty="0" smtClean="0">
                <a:sym typeface="+mn-ea"/>
              </a:rPr>
              <a:t>时，直接访问内存，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不通过系统调用</a:t>
            </a:r>
            <a:r>
              <a:rPr lang="zh-CN" altLang="en-US" sz="2000" dirty="0" smtClean="0">
                <a:sym typeface="+mn-ea"/>
              </a:rPr>
              <a:t>。另外，多个进程访问同一个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 dirty="0" smtClean="0">
                <a:sym typeface="+mn-ea"/>
              </a:rPr>
              <a:t>文件时，可以很方便地共享该文件在内存中的同一个副本。</a:t>
            </a:r>
            <a:endParaRPr lang="zh-CN" altLang="en-US" sz="2000" dirty="0" smtClean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 smtClean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内存映射设备</a:t>
            </a:r>
            <a:r>
              <a:rPr lang="en-US" altLang="zh-CN" sz="2000" dirty="0" smtClean="0">
                <a:sym typeface="+mn-ea"/>
              </a:rPr>
              <a:t>	</a:t>
            </a:r>
            <a:r>
              <a:rPr lang="zh-CN" altLang="en-US" sz="2000" dirty="0" smtClean="0">
                <a:sym typeface="+mn-ea"/>
              </a:rPr>
              <a:t>类似于内存映射文件，像访问内存那样处理设备的输入</a:t>
            </a:r>
            <a:r>
              <a:rPr lang="en-US" altLang="zh-CN" sz="2000" dirty="0" smtClean="0">
                <a:sym typeface="+mn-ea"/>
              </a:rPr>
              <a:t>/</a:t>
            </a:r>
            <a:r>
              <a:rPr lang="zh-CN" altLang="en-US" sz="2000" dirty="0" smtClean="0">
                <a:sym typeface="+mn-ea"/>
              </a:rPr>
              <a:t>输出操作。</a:t>
            </a:r>
            <a:r>
              <a:rPr lang="en-US" altLang="zh-CN" sz="2000" dirty="0" smtClean="0">
                <a:sym typeface="+mn-ea"/>
              </a:rPr>
              <a:t>		</a:t>
            </a:r>
            <a:r>
              <a:rPr lang="zh-CN" altLang="en-US" sz="2000" dirty="0" smtClean="0">
                <a:sym typeface="+mn-ea"/>
              </a:rPr>
              <a:t>当访问设备映射的页时，产生缺页中断，操作系统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截获这个中断</a:t>
            </a:r>
            <a:r>
              <a:rPr lang="zh-CN" altLang="en-US" sz="2000" dirty="0" smtClean="0">
                <a:sym typeface="+mn-ea"/>
              </a:rPr>
              <a:t>并</a:t>
            </a:r>
            <a:r>
              <a:rPr lang="en-US" altLang="zh-CN" sz="2000" dirty="0" smtClean="0">
                <a:sym typeface="+mn-ea"/>
              </a:rPr>
              <a:t>		</a:t>
            </a:r>
            <a:r>
              <a:rPr lang="zh-CN" altLang="en-US" sz="2000" dirty="0" smtClean="0">
                <a:sym typeface="+mn-ea"/>
              </a:rPr>
              <a:t>操作设备的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驱动程序</a:t>
            </a:r>
            <a:r>
              <a:rPr lang="zh-CN" altLang="en-US" sz="2000" dirty="0" smtClean="0">
                <a:sym typeface="+mn-ea"/>
              </a:rPr>
              <a:t>以访问设备。</a:t>
            </a:r>
            <a:endParaRPr lang="en-US" altLang="en-US" sz="2000" dirty="0" smtClean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回顾</a:t>
            </a:r>
            <a:r>
              <a:rPr lang="en-US" altLang="zh-CN" sz="2000"/>
              <a:t>		</a:t>
            </a:r>
            <a:r>
              <a:rPr lang="zh-CN" altLang="en-US" sz="2000"/>
              <a:t>前面讲过单层存储模型（</a:t>
            </a:r>
            <a:r>
              <a:rPr lang="en-US" altLang="zh-CN" sz="2000"/>
              <a:t>Single-level Store</a:t>
            </a:r>
            <a:r>
              <a:rPr lang="zh-CN" altLang="en-US" sz="2000"/>
              <a:t>）。内存映射机制可以看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作是</a:t>
            </a:r>
            <a:r>
              <a:rPr lang="en-US" altLang="zh-CN" sz="2000"/>
              <a:t>“</a:t>
            </a:r>
            <a:r>
              <a:rPr lang="zh-CN" altLang="en-US" sz="2000"/>
              <a:t>一切皆外存</a:t>
            </a:r>
            <a:r>
              <a:rPr lang="en-US" altLang="zh-CN" sz="2000"/>
              <a:t>”</a:t>
            </a:r>
            <a:r>
              <a:rPr lang="zh-CN" altLang="en-US" sz="2000"/>
              <a:t>和</a:t>
            </a:r>
            <a:r>
              <a:rPr lang="en-US" altLang="zh-CN" sz="2000"/>
              <a:t>“</a:t>
            </a:r>
            <a:r>
              <a:rPr lang="zh-CN" altLang="en-US" sz="2000"/>
              <a:t>一切皆内存</a:t>
            </a:r>
            <a:r>
              <a:rPr lang="en-US" altLang="zh-CN" sz="2000"/>
              <a:t>”</a:t>
            </a:r>
            <a:r>
              <a:rPr lang="zh-CN" altLang="en-US" sz="2000"/>
              <a:t>之间的</a:t>
            </a:r>
            <a:r>
              <a:rPr lang="zh-CN" altLang="en-US" sz="2000">
                <a:solidFill>
                  <a:srgbClr val="9C0B15"/>
                </a:solidFill>
              </a:rPr>
              <a:t>桥梁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2000" b="1">
                <a:solidFill>
                  <a:srgbClr val="9C0B15"/>
                </a:solidFill>
              </a:rPr>
              <a:t>动态内存分配请求的生命周期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分配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sz="2000"/>
              <a:t>应用程序的某个指令流发出一个从堆中申请内存的请求。堆的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sz="2000"/>
              <a:t>大小是已知的，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sz="2000"/>
              <a:t>某个应用程序内部的分配算法将</a:t>
            </a:r>
            <a:r>
              <a:rPr lang="zh-CN" altLang="en-US" sz="2000">
                <a:solidFill>
                  <a:srgbClr val="9C0B15"/>
                </a:solidFill>
              </a:rPr>
              <a:t>从堆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切出一部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分内存</a:t>
            </a:r>
            <a:r>
              <a:rPr lang="zh-CN" sz="2000">
                <a:sym typeface="+mn-ea"/>
              </a:rPr>
              <a:t>并返回给这个</a:t>
            </a:r>
            <a:r>
              <a:rPr lang="zh-CN" sz="2000"/>
              <a:t>请求。</a:t>
            </a:r>
            <a:endParaRPr lang="zh-CN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/>
              <a:t>C</a:t>
            </a:r>
            <a:r>
              <a:rPr lang="zh-CN" altLang="en-US" sz="2000"/>
              <a:t>语言的</a:t>
            </a:r>
            <a:r>
              <a:rPr lang="zh-CN" altLang="en-US" sz="2000">
                <a:solidFill>
                  <a:srgbClr val="9C0B15"/>
                </a:solidFill>
              </a:rPr>
              <a:t>malloc、calloc</a:t>
            </a:r>
            <a:r>
              <a:rPr lang="zh-CN" altLang="en-US" sz="2000"/>
              <a:t>等函数会从堆中申请内存。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使用</a:t>
            </a:r>
            <a:r>
              <a:rPr lang="en-US" altLang="zh-CN" sz="2000"/>
              <a:t>		</a:t>
            </a:r>
            <a:r>
              <a:rPr lang="zh-CN" sz="2000"/>
              <a:t>应用程序中的某个或某些指令流</a:t>
            </a:r>
            <a:r>
              <a:rPr lang="zh-CN" altLang="en-US" sz="2000">
                <a:solidFill>
                  <a:srgbClr val="9C0B15"/>
                </a:solidFill>
              </a:rPr>
              <a:t>持有该内存块一段时间</a:t>
            </a:r>
            <a:r>
              <a:rPr lang="zh-CN" altLang="en-US" sz="2000"/>
              <a:t>。在这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段时间里，它们可能会读写该块内存。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释放</a:t>
            </a:r>
            <a:r>
              <a:rPr lang="en-US" altLang="zh-CN" sz="2000"/>
              <a:t>		</a:t>
            </a:r>
            <a:r>
              <a:rPr lang="zh-CN" sz="2000"/>
              <a:t>指令流不再使用这个内存块，并将其</a:t>
            </a:r>
            <a:r>
              <a:rPr lang="zh-CN" altLang="en-US" sz="2000">
                <a:solidFill>
                  <a:srgbClr val="9C0B15"/>
                </a:solidFill>
              </a:rPr>
              <a:t>归还回堆中</a:t>
            </a:r>
            <a:r>
              <a:rPr lang="zh-CN" sz="2000"/>
              <a:t>供以后申请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en-US" altLang="zh-CN" sz="2000"/>
              <a:t>C</a:t>
            </a:r>
            <a:r>
              <a:rPr lang="zh-CN" altLang="en-US" sz="2000"/>
              <a:t>语言的</a:t>
            </a:r>
            <a:r>
              <a:rPr lang="zh-CN" altLang="en-US" sz="2000">
                <a:solidFill>
                  <a:srgbClr val="9C0B15"/>
                </a:solidFill>
              </a:rPr>
              <a:t>free</a:t>
            </a:r>
            <a:r>
              <a:rPr lang="zh-CN" altLang="en-US" sz="2000"/>
              <a:t>函数将会释放内存，将内存归还给堆。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块大小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					</a:t>
            </a:r>
            <a:r>
              <a:rPr lang="zh-CN" altLang="en-US" sz="2000">
                <a:sym typeface="+mn-ea"/>
              </a:rPr>
              <a:t>时间</a:t>
            </a:r>
            <a:endParaRPr lang="zh-CN" altLang="en-US" sz="2000"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3036570" y="4212590"/>
            <a:ext cx="1930400" cy="452120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10MB</a:t>
            </a:r>
            <a:endParaRPr lang="en-US" altLang="zh-CN"/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4165600" y="4849495"/>
            <a:ext cx="1930400" cy="84391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20MB</a:t>
            </a:r>
            <a:endParaRPr lang="en-US" altLang="zh-CN"/>
          </a:p>
        </p:txBody>
      </p:sp>
      <p:sp>
        <p:nvSpPr>
          <p:cNvPr id="5" name="矩形 4"/>
          <p:cNvSpPr/>
          <p:nvPr>
            <p:custDataLst>
              <p:tags r:id="rId4"/>
            </p:custDataLst>
          </p:nvPr>
        </p:nvSpPr>
        <p:spPr>
          <a:xfrm>
            <a:off x="3663950" y="5888990"/>
            <a:ext cx="3518535" cy="236220"/>
          </a:xfrm>
          <a:prstGeom prst="rect">
            <a:avLst/>
          </a:prstGeom>
          <a:solidFill>
            <a:srgbClr val="00B0F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5MB</a:t>
            </a:r>
            <a:endParaRPr lang="en-US" altLang="zh-CN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6350635" y="4212590"/>
            <a:ext cx="1861820" cy="74485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15MB</a:t>
            </a:r>
            <a:endParaRPr lang="en-US" altLang="zh-CN"/>
          </a:p>
        </p:txBody>
      </p:sp>
      <p:cxnSp>
        <p:nvCxnSpPr>
          <p:cNvPr id="7" name="直接箭头连接符 6"/>
          <p:cNvCxnSpPr/>
          <p:nvPr/>
        </p:nvCxnSpPr>
        <p:spPr>
          <a:xfrm flipH="1" flipV="1">
            <a:off x="2343785" y="4151630"/>
            <a:ext cx="9525" cy="2158365"/>
          </a:xfrm>
          <a:prstGeom prst="straightConnector1">
            <a:avLst/>
          </a:prstGeom>
          <a:ln w="50800" cmpd="sng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>
            <p:custDataLst>
              <p:tags r:id="rId6"/>
            </p:custDataLst>
          </p:nvPr>
        </p:nvCxnSpPr>
        <p:spPr>
          <a:xfrm flipV="1">
            <a:off x="2334260" y="6270625"/>
            <a:ext cx="6306820" cy="29210"/>
          </a:xfrm>
          <a:prstGeom prst="straightConnector1">
            <a:avLst/>
          </a:prstGeom>
          <a:ln w="50800" cmpd="sng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7"/>
    </p:custDataLst>
  </p:cSld>
  <p:clrMapOvr>
    <a:masterClrMapping/>
  </p:clrMapOvr>
  <p:transition spd="med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" name="圆角矩形 1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Text Box 2"/>
          <p:cNvSpPr txBox="1"/>
          <p:nvPr>
            <p:custDataLst>
              <p:tags r:id="rId2"/>
            </p:custDataLst>
          </p:nvPr>
        </p:nvSpPr>
        <p:spPr>
          <a:xfrm>
            <a:off x="554990" y="140335"/>
            <a:ext cx="8625205" cy="5273675"/>
          </a:xfrm>
          <a:prstGeom prst="rect">
            <a:avLst/>
          </a:prstGeom>
          <a:noFill/>
          <a:ln w="12700">
            <a:noFill/>
          </a:ln>
        </p:spPr>
        <p:txBody>
          <a:bodyPr wrap="square" anchor="t" anchorCtr="0">
            <a:spAutoFit/>
          </a:bodyPr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9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号测验：第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5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周第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2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节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endParaRPr lang="zh-CN" altLang="en-US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zh-CN" sz="4400">
                <a:sym typeface="+mn-ea"/>
              </a:rPr>
              <a:t>请简述</a:t>
            </a:r>
            <a:endParaRPr lang="zh-CN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zh-CN" sz="4400">
                <a:sym typeface="+mn-ea"/>
              </a:rPr>
              <a:t>内核线程与内核级线程的区别，</a:t>
            </a:r>
            <a:endParaRPr lang="zh-CN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zh-CN" sz="4400">
                <a:sym typeface="+mn-ea"/>
              </a:rPr>
              <a:t>以及</a:t>
            </a:r>
            <a:endParaRPr lang="zh-CN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zh-CN" sz="4400">
                <a:sym typeface="+mn-ea"/>
              </a:rPr>
              <a:t>可抢占内核与抢占式调度的区别。</a:t>
            </a:r>
            <a:endParaRPr lang="zh-CN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zh-CN" altLang="en-US" sz="4400">
                <a:sym typeface="+mn-ea"/>
              </a:rPr>
              <a:t>（</a:t>
            </a:r>
            <a:r>
              <a:rPr lang="en-US" altLang="zh-CN" sz="4400">
                <a:sym typeface="+mn-ea"/>
              </a:rPr>
              <a:t>5</a:t>
            </a:r>
            <a:r>
              <a:rPr lang="zh-CN" altLang="en-US" sz="4400">
                <a:sym typeface="+mn-ea"/>
              </a:rPr>
              <a:t>分钟）</a:t>
            </a:r>
            <a:endParaRPr lang="zh-CN" altLang="en-US" sz="4400"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med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" name="圆角矩形 1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Text Box 2"/>
          <p:cNvSpPr txBox="1"/>
          <p:nvPr>
            <p:custDataLst>
              <p:tags r:id="rId2"/>
            </p:custDataLst>
          </p:nvPr>
        </p:nvSpPr>
        <p:spPr>
          <a:xfrm>
            <a:off x="554990" y="140335"/>
            <a:ext cx="8625205" cy="5273675"/>
          </a:xfrm>
          <a:prstGeom prst="rect">
            <a:avLst/>
          </a:prstGeom>
          <a:noFill/>
          <a:ln w="12700">
            <a:noFill/>
          </a:ln>
        </p:spPr>
        <p:txBody>
          <a:bodyPr wrap="square" anchor="t" anchorCtr="0">
            <a:spAutoFit/>
          </a:bodyPr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10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号测验：第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6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周第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1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节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endParaRPr lang="zh-CN" altLang="en-US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zh-CN" sz="4400">
                <a:sym typeface="+mn-ea"/>
              </a:rPr>
              <a:t>请简述</a:t>
            </a:r>
            <a:endParaRPr lang="zh-CN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en-US" altLang="zh-CN" sz="4400">
                <a:sym typeface="+mn-ea"/>
              </a:rPr>
              <a:t>CFS</a:t>
            </a:r>
            <a:r>
              <a:rPr lang="zh-CN" altLang="en-US" sz="4400">
                <a:sym typeface="+mn-ea"/>
              </a:rPr>
              <a:t>调度器为何要选择红黑树，</a:t>
            </a:r>
            <a:endParaRPr lang="zh-CN" altLang="en-US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zh-CN" altLang="en-US" sz="4400">
                <a:sym typeface="+mn-ea"/>
              </a:rPr>
              <a:t>以及</a:t>
            </a:r>
            <a:endParaRPr lang="zh-CN" altLang="en-US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en-US" altLang="zh-CN" sz="4400">
                <a:sym typeface="+mn-ea"/>
              </a:rPr>
              <a:t>MacOS</a:t>
            </a:r>
            <a:r>
              <a:rPr lang="zh-CN" altLang="en-US" sz="4400">
                <a:sym typeface="+mn-ea"/>
              </a:rPr>
              <a:t>的</a:t>
            </a:r>
            <a:r>
              <a:rPr lang="zh-CN" altLang="en-US" sz="4400">
                <a:sym typeface="+mn-ea"/>
              </a:rPr>
              <a:t>就绪队列设计有哪些优点</a:t>
            </a:r>
            <a:r>
              <a:rPr lang="zh-CN" sz="4400">
                <a:sym typeface="+mn-ea"/>
              </a:rPr>
              <a:t>。</a:t>
            </a:r>
            <a:endParaRPr lang="zh-CN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zh-CN" altLang="en-US" sz="4400">
                <a:sym typeface="+mn-ea"/>
              </a:rPr>
              <a:t>（</a:t>
            </a:r>
            <a:r>
              <a:rPr lang="en-US" altLang="zh-CN" sz="4400">
                <a:sym typeface="+mn-ea"/>
              </a:rPr>
              <a:t>5</a:t>
            </a:r>
            <a:r>
              <a:rPr lang="zh-CN" altLang="en-US" sz="4400">
                <a:sym typeface="+mn-ea"/>
              </a:rPr>
              <a:t>分钟）</a:t>
            </a:r>
            <a:endParaRPr lang="zh-CN" altLang="en-US" sz="4400"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med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Text Box 2"/>
          <p:cNvSpPr txBox="1"/>
          <p:nvPr/>
        </p:nvSpPr>
        <p:spPr>
          <a:xfrm>
            <a:off x="428625" y="140335"/>
            <a:ext cx="8930640" cy="6369685"/>
          </a:xfrm>
          <a:prstGeom prst="rect">
            <a:avLst/>
          </a:prstGeom>
          <a:noFill/>
          <a:ln w="12700">
            <a:noFill/>
          </a:ln>
        </p:spPr>
        <p:txBody>
          <a:bodyPr wrap="square" anchor="t" anchorCtr="0">
            <a:spAutoFit/>
          </a:bodyPr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7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号作业：第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5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周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ym typeface="+mn-ea"/>
              </a:rPr>
              <a:t>题目一</a:t>
            </a:r>
            <a:r>
              <a:rPr lang="zh-CN" sz="2000">
                <a:sym typeface="+mn-ea"/>
              </a:rPr>
              <a:t> </a:t>
            </a:r>
            <a:r>
              <a:rPr lang="zh-CN" sz="2000">
                <a:sym typeface="+mn-ea"/>
              </a:rPr>
              <a:t>读《操作系统概念》第8、9两</a:t>
            </a:r>
            <a:r>
              <a:rPr lang="zh-CN" altLang="en-US" sz="2000">
                <a:sym typeface="+mn-ea"/>
              </a:rPr>
              <a:t>章内容。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ym typeface="+mn-ea"/>
              </a:rPr>
              <a:t>题目二</a:t>
            </a:r>
            <a:r>
              <a:rPr lang="en-US" altLang="zh-CN" sz="2000">
                <a:sym typeface="+mn-ea"/>
              </a:rPr>
              <a:t> </a:t>
            </a:r>
            <a:r>
              <a:rPr lang="zh-CN" sz="2000">
                <a:sym typeface="+mn-ea"/>
              </a:rPr>
              <a:t>回顾线程的RR调度算法。假设线程无法主动放弃处理器，且时间片的大小固定，那么它对处理器时间的分配可能产生碎片吗？如果可能，是哪种碎片？如果线程可以主动放弃处理器呢？</a:t>
            </a:r>
            <a:endParaRPr lang="zh-CN" sz="20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ym typeface="+mn-ea"/>
              </a:rPr>
              <a:t>题目三</a:t>
            </a:r>
            <a:r>
              <a:rPr lang="zh-CN" sz="2000">
                <a:sym typeface="+mn-ea"/>
              </a:rPr>
              <a:t> 最新的</a:t>
            </a:r>
            <a:r>
              <a:rPr lang="en-US" altLang="zh-CN" sz="2000">
                <a:sym typeface="+mn-ea"/>
              </a:rPr>
              <a:t>x86-64</a:t>
            </a:r>
            <a:r>
              <a:rPr lang="zh-CN" sz="2000">
                <a:sym typeface="+mn-ea"/>
              </a:rPr>
              <a:t>系统采用五级页表。假设当快表命中时，若缓存命中则内存访问都需要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个时钟周期，当缓存不命中时则是</a:t>
            </a:r>
            <a:r>
              <a:rPr lang="en-US" altLang="zh-CN" sz="2000">
                <a:sym typeface="+mn-ea"/>
              </a:rPr>
              <a:t>100</a:t>
            </a:r>
            <a:r>
              <a:rPr lang="zh-CN" altLang="en-US" sz="2000">
                <a:sym typeface="+mn-ea"/>
              </a:rPr>
              <a:t>周期。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ym typeface="+mn-ea"/>
              </a:rPr>
              <a:t>提示：快表不命中时，需要访存查询表项，而这个访存也可能缓存不命中。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）第一次访问一个不在快表中存在的页最多需要多少个时钟周期？第一次访问后紧接着第二次访问它又需要多少时钟周期呢？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）假设快表总是命中，而缓存的命中率为</a:t>
            </a:r>
            <a:r>
              <a:rPr lang="en-US" altLang="zh-CN" sz="2000">
                <a:sym typeface="+mn-ea"/>
              </a:rPr>
              <a:t>c</a:t>
            </a:r>
            <a:r>
              <a:rPr lang="zh-CN" altLang="en-US" sz="2000">
                <a:sym typeface="+mn-ea"/>
              </a:rPr>
              <a:t>，平均一次内存访问需要多久？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）假设缓存总是命中，而快表的命中率为</a:t>
            </a:r>
            <a:r>
              <a:rPr lang="en-US" altLang="zh-CN" sz="2000">
                <a:sym typeface="+mn-ea"/>
              </a:rPr>
              <a:t>t</a:t>
            </a:r>
            <a:r>
              <a:rPr lang="zh-CN" altLang="en-US" sz="2000">
                <a:sym typeface="+mn-ea"/>
              </a:rPr>
              <a:t>，平均一次内存访问需要多久？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4</a:t>
            </a:r>
            <a:r>
              <a:rPr lang="zh-CN" altLang="en-US" sz="2000">
                <a:sym typeface="+mn-ea"/>
              </a:rPr>
              <a:t>）假设缓存的命中率为</a:t>
            </a:r>
            <a:r>
              <a:rPr lang="en-US" altLang="zh-CN" sz="2000">
                <a:sym typeface="+mn-ea"/>
              </a:rPr>
              <a:t>c</a:t>
            </a:r>
            <a:r>
              <a:rPr lang="zh-CN" altLang="en-US" sz="2000">
                <a:sym typeface="+mn-ea"/>
              </a:rPr>
              <a:t>，快表的命中率为</a:t>
            </a:r>
            <a:r>
              <a:rPr lang="en-US" altLang="zh-CN" sz="2000">
                <a:sym typeface="+mn-ea"/>
              </a:rPr>
              <a:t>t</a:t>
            </a:r>
            <a:r>
              <a:rPr lang="zh-CN" altLang="en-US" sz="2000">
                <a:sym typeface="+mn-ea"/>
              </a:rPr>
              <a:t>，且两者的命中为独立随机事件，平均一次内存访问需要多久？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5</a:t>
            </a:r>
            <a:r>
              <a:rPr lang="zh-CN" altLang="en-US" sz="2000">
                <a:sym typeface="+mn-ea"/>
              </a:rPr>
              <a:t>）结合上式，谈谈那些需要确定性的系统中为什么需要锁定部分快表？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Text Box 2"/>
          <p:cNvSpPr txBox="1"/>
          <p:nvPr/>
        </p:nvSpPr>
        <p:spPr>
          <a:xfrm>
            <a:off x="428625" y="140335"/>
            <a:ext cx="8930640" cy="6185535"/>
          </a:xfrm>
          <a:prstGeom prst="rect">
            <a:avLst/>
          </a:prstGeom>
          <a:noFill/>
          <a:ln w="12700">
            <a:noFill/>
          </a:ln>
        </p:spPr>
        <p:txBody>
          <a:bodyPr wrap="square" anchor="t" anchorCtr="0">
            <a:spAutoFit/>
          </a:bodyPr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7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号作业：第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5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周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ym typeface="+mn-ea"/>
              </a:rPr>
              <a:t>题目四</a:t>
            </a:r>
            <a:r>
              <a:rPr lang="zh-CN" sz="2000">
                <a:sym typeface="+mn-ea"/>
              </a:rPr>
              <a:t> 接题目三，假设当页面不在内存中时，需要额外的</a:t>
            </a:r>
            <a:r>
              <a:rPr lang="en-US" altLang="zh-CN" sz="2000">
                <a:sym typeface="+mn-ea"/>
              </a:rPr>
              <a:t>10000</a:t>
            </a:r>
            <a:r>
              <a:rPr lang="zh-CN" altLang="en-US" sz="2000">
                <a:sym typeface="+mn-ea"/>
              </a:rPr>
              <a:t>个时钟周期将它换入内存。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）第一次访问一个任何一个页最多需要多少个时钟周期？第一次访问后紧接着第二次访问它又需要多少时钟周期呢？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）假设快表总是命中，而</a:t>
            </a:r>
            <a:r>
              <a:rPr lang="zh-CN" altLang="en-US" sz="2000">
                <a:sym typeface="+mn-ea"/>
              </a:rPr>
              <a:t>页面在内存中的可能性为</a:t>
            </a:r>
            <a:r>
              <a:rPr lang="en-US" altLang="zh-CN" sz="2000">
                <a:sym typeface="+mn-ea"/>
              </a:rPr>
              <a:t>m</a:t>
            </a:r>
            <a:r>
              <a:rPr lang="zh-CN" altLang="en-US" sz="2000">
                <a:sym typeface="+mn-ea"/>
              </a:rPr>
              <a:t>，</a:t>
            </a:r>
            <a:r>
              <a:rPr lang="zh-CN" altLang="en-US" sz="2000">
                <a:sym typeface="+mn-ea"/>
              </a:rPr>
              <a:t>平均一次内存访问需要多久？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）假设</a:t>
            </a:r>
            <a:r>
              <a:rPr lang="zh-CN" altLang="en-US" sz="2000">
                <a:sym typeface="+mn-ea"/>
              </a:rPr>
              <a:t>页面在内存中的可能性为</a:t>
            </a:r>
            <a:r>
              <a:rPr lang="en-US" altLang="zh-CN" sz="2000">
                <a:sym typeface="+mn-ea"/>
              </a:rPr>
              <a:t>m</a:t>
            </a:r>
            <a:r>
              <a:rPr lang="zh-CN" altLang="en-US" sz="2000">
                <a:sym typeface="+mn-ea"/>
              </a:rPr>
              <a:t>，且它与缓存和快表的命中都为独立随机事件，平均一次内存访问需要多久？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endParaRPr lang="zh-CN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ym typeface="+mn-ea"/>
              </a:rPr>
              <a:t>题目五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 </a:t>
            </a:r>
            <a:r>
              <a:rPr lang="zh-CN" sz="2000">
                <a:sym typeface="+mn-ea"/>
              </a:rPr>
              <a:t>请仿照短期调度和中期调度的工作集的定义，定义长期调度的工作集。结合它谈谈</a:t>
            </a:r>
            <a:r>
              <a:rPr lang="zh-CN" altLang="en-US" sz="2000">
                <a:sym typeface="+mn-ea"/>
              </a:rPr>
              <a:t>固态机械混合盘（</a:t>
            </a:r>
            <a:r>
              <a:rPr lang="en-US" altLang="zh-CN" sz="2000">
                <a:sym typeface="+mn-ea"/>
              </a:rPr>
              <a:t>SSHD</a:t>
            </a:r>
            <a:r>
              <a:rPr lang="zh-CN" altLang="en-US" sz="2000">
                <a:sym typeface="+mn-ea"/>
              </a:rPr>
              <a:t>）相对与传统固态硬盘（</a:t>
            </a:r>
            <a:r>
              <a:rPr lang="en-US" altLang="zh-CN" sz="2000">
                <a:sym typeface="+mn-ea"/>
              </a:rPr>
              <a:t>SSD</a:t>
            </a:r>
            <a:r>
              <a:rPr lang="zh-CN" altLang="en-US" sz="2000">
                <a:sym typeface="+mn-ea"/>
              </a:rPr>
              <a:t>）和传统机械硬盘（</a:t>
            </a:r>
            <a:r>
              <a:rPr lang="en-US" altLang="zh-CN" sz="2000">
                <a:sym typeface="+mn-ea"/>
              </a:rPr>
              <a:t>HDD</a:t>
            </a:r>
            <a:r>
              <a:rPr lang="zh-CN" altLang="en-US" sz="2000">
                <a:sym typeface="+mn-ea"/>
              </a:rPr>
              <a:t>）的优势。</a:t>
            </a:r>
            <a:endParaRPr lang="zh-CN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ym typeface="+mn-ea"/>
              </a:rPr>
              <a:t>题目六</a:t>
            </a:r>
            <a:r>
              <a:rPr lang="en-US" altLang="zh-CN" sz="2000">
                <a:sym typeface="+mn-ea"/>
              </a:rPr>
              <a:t> </a:t>
            </a:r>
            <a:r>
              <a:rPr lang="zh-CN" altLang="en-US" sz="2000">
                <a:sym typeface="+mn-ea"/>
              </a:rPr>
              <a:t>阅读</a:t>
            </a:r>
            <a:r>
              <a:rPr lang="en-US" altLang="zh-CN" sz="2000">
                <a:sym typeface="+mn-ea"/>
              </a:rPr>
              <a:t>RTAS</a:t>
            </a:r>
            <a:r>
              <a:rPr lang="zh-CN" altLang="en-US" sz="2000">
                <a:sym typeface="+mn-ea"/>
              </a:rPr>
              <a:t>文献Providing Task Isolation via TLB Coloring，请简要描述该文献如何实现快表着色，以及这样做为何能防止不同任务的工作集互相干扰。普通缓存能进行同样的着色吗？请查找相关文献并描述。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Text Box 2"/>
          <p:cNvSpPr txBox="1"/>
          <p:nvPr/>
        </p:nvSpPr>
        <p:spPr>
          <a:xfrm>
            <a:off x="428625" y="140335"/>
            <a:ext cx="8930640" cy="6616065"/>
          </a:xfrm>
          <a:prstGeom prst="rect">
            <a:avLst/>
          </a:prstGeom>
          <a:noFill/>
          <a:ln w="12700">
            <a:noFill/>
          </a:ln>
        </p:spPr>
        <p:txBody>
          <a:bodyPr wrap="square" anchor="t" anchorCtr="0">
            <a:spAutoFit/>
          </a:bodyPr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7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号作业：第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5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周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ym typeface="+mn-ea"/>
              </a:rPr>
              <a:t>题目七</a:t>
            </a:r>
            <a:r>
              <a:rPr lang="zh-CN" sz="2000">
                <a:sym typeface="+mn-ea"/>
              </a:rPr>
              <a:t> </a:t>
            </a:r>
            <a:r>
              <a:rPr lang="zh-CN" sz="2000">
                <a:sym typeface="+mn-ea"/>
              </a:rPr>
              <a:t>考虑一台计算机，该计算机的问题是运行任务时硬盘灯狂闪卡顿，用户检查系统性能计数器发现是请求分页大量发生</a:t>
            </a:r>
            <a:r>
              <a:rPr lang="zh-CN" altLang="en-US" sz="2000">
                <a:sym typeface="+mn-ea"/>
              </a:rPr>
              <a:t>。现有一些解决办法如下：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）升级或超频</a:t>
            </a:r>
            <a:r>
              <a:rPr lang="en-US" altLang="zh-CN" sz="2000">
                <a:sym typeface="+mn-ea"/>
              </a:rPr>
              <a:t>CPU</a:t>
            </a:r>
            <a:endParaRPr lang="en-US" altLang="zh-CN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）升级或超频内存频率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）升级内存容量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4</a:t>
            </a:r>
            <a:r>
              <a:rPr lang="zh-CN" altLang="en-US" sz="2000">
                <a:sym typeface="+mn-ea"/>
              </a:rPr>
              <a:t>）更换同平台的更高端的主板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5</a:t>
            </a:r>
            <a:r>
              <a:rPr lang="zh-CN" altLang="en-US" sz="2000">
                <a:sym typeface="+mn-ea"/>
              </a:rPr>
              <a:t>）将硬盘组成</a:t>
            </a:r>
            <a:r>
              <a:rPr lang="en-US" altLang="zh-CN" sz="2000">
                <a:sym typeface="+mn-ea"/>
              </a:rPr>
              <a:t>RAID</a:t>
            </a:r>
            <a:r>
              <a:rPr lang="zh-CN" altLang="en-US" sz="2000">
                <a:sym typeface="+mn-ea"/>
              </a:rPr>
              <a:t>（磁盘阵列）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6</a:t>
            </a:r>
            <a:r>
              <a:rPr lang="zh-CN" altLang="en-US" sz="2000">
                <a:sym typeface="+mn-ea"/>
              </a:rPr>
              <a:t>）将硬盘更换为</a:t>
            </a:r>
            <a:r>
              <a:rPr lang="en-US" altLang="zh-CN" sz="2000">
                <a:sym typeface="+mn-ea"/>
              </a:rPr>
              <a:t>20TB</a:t>
            </a:r>
            <a:r>
              <a:rPr lang="zh-CN" altLang="en-US" sz="2000">
                <a:sym typeface="+mn-ea"/>
              </a:rPr>
              <a:t>的</a:t>
            </a:r>
            <a:r>
              <a:rPr lang="en-US" altLang="zh-CN" sz="2000">
                <a:sym typeface="+mn-ea"/>
              </a:rPr>
              <a:t>HDD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7</a:t>
            </a:r>
            <a:r>
              <a:rPr lang="zh-CN" altLang="en-US" sz="2000">
                <a:sym typeface="+mn-ea"/>
              </a:rPr>
              <a:t>）将硬盘更换为</a:t>
            </a:r>
            <a:r>
              <a:rPr lang="en-US" altLang="zh-CN" sz="2000">
                <a:sym typeface="+mn-ea"/>
              </a:rPr>
              <a:t>1TB</a:t>
            </a:r>
            <a:r>
              <a:rPr lang="zh-CN" altLang="en-US" sz="2000">
                <a:sym typeface="+mn-ea"/>
              </a:rPr>
              <a:t>的</a:t>
            </a:r>
            <a:r>
              <a:rPr lang="en-US" altLang="zh-CN" sz="2000">
                <a:sym typeface="+mn-ea"/>
              </a:rPr>
              <a:t>SSD</a:t>
            </a:r>
            <a:endParaRPr lang="en-US" altLang="zh-CN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8</a:t>
            </a:r>
            <a:r>
              <a:rPr lang="zh-CN" altLang="en-US" sz="2000">
                <a:sym typeface="+mn-ea"/>
              </a:rPr>
              <a:t>）升级显卡和显示器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9</a:t>
            </a:r>
            <a:r>
              <a:rPr lang="zh-CN" altLang="en-US" sz="2000">
                <a:sym typeface="+mn-ea"/>
              </a:rPr>
              <a:t>）改进请求分页算法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10</a:t>
            </a:r>
            <a:r>
              <a:rPr lang="zh-CN" altLang="en-US" sz="2000">
                <a:sym typeface="+mn-ea"/>
              </a:rPr>
              <a:t>）增加使用更大的页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11</a:t>
            </a:r>
            <a:r>
              <a:rPr lang="zh-CN" altLang="en-US" sz="2000">
                <a:sym typeface="+mn-ea"/>
              </a:rPr>
              <a:t>）清理暂不使用的后台程序，整理磁盘碎片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sz="2000">
                <a:sym typeface="+mn-ea"/>
              </a:rPr>
              <a:t>问：</a:t>
            </a:r>
            <a:endParaRPr lang="zh-CN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（1）以上哪些措施能够产生正向效果？它们中哪些效果最不明显？为什么？</a:t>
            </a:r>
            <a:endParaRPr lang="zh-CN" altLang="en-US" sz="2000">
              <a:sym typeface="+mn-ea"/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）以上哪个措施是最根本的解决方案？哪个是最省钱的解决方案？为什么？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主存储器分配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一、内存的分配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程序内的分配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程序间的分配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进程与内存隔离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虚拟地址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</a:t>
                      </a: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 进程的描述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2.3 内存隔离机制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三、内存的活用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.1 请求分页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替换算法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3.3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内存映射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2023.03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>
                <a:solidFill>
                  <a:srgbClr val="9C0B15"/>
                </a:solidFill>
              </a:rPr>
              <a:t>C</a:t>
            </a:r>
            <a:r>
              <a:rPr lang="zh-CN" altLang="en-US" sz="2000" b="1">
                <a:solidFill>
                  <a:srgbClr val="9C0B15"/>
                </a:solidFill>
              </a:rPr>
              <a:t>语言接口回顾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</a:rPr>
              <a:t>malloc		</a:t>
            </a:r>
            <a:r>
              <a:rPr lang="zh-CN" sz="2000"/>
              <a:t>在堆上申请一段内存空间。</a:t>
            </a:r>
            <a:endParaRPr lang="zh-CN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</a:rPr>
              <a:t>函数原型</a:t>
            </a:r>
            <a:r>
              <a:rPr lang="zh-CN" sz="2000"/>
              <a:t>	void*</a:t>
            </a:r>
            <a:r>
              <a:rPr lang="en-US" altLang="zh-CN" sz="2000"/>
              <a:t> </a:t>
            </a:r>
            <a:r>
              <a:rPr lang="zh-CN" sz="2000"/>
              <a:t>malloc(size_t size)</a:t>
            </a:r>
            <a:endParaRPr lang="zh-CN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参数</a:t>
            </a:r>
            <a:r>
              <a:rPr lang="zh-CN" altLang="en-US" sz="2000">
                <a:sym typeface="+mn-ea"/>
              </a:rPr>
              <a:t>		size_t size - 要分配的内存的大小。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</a:rPr>
              <a:t>返回值</a:t>
            </a:r>
            <a:r>
              <a:rPr lang="en-US" altLang="zh-CN" sz="2000"/>
              <a:t>		void* - 指向新分配的内存的指针。</a:t>
            </a:r>
            <a:endParaRPr lang="en-US" altLang="zh-CN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</a:rPr>
              <a:t>calloc</a:t>
            </a:r>
            <a:r>
              <a:rPr lang="en-US" altLang="zh-CN" sz="2000"/>
              <a:t>		</a:t>
            </a:r>
            <a:r>
              <a:rPr lang="zh-CN" altLang="en-US" sz="2000"/>
              <a:t>在堆上申请一段</a:t>
            </a:r>
            <a:r>
              <a:rPr lang="zh-CN" sz="2000">
                <a:sym typeface="+mn-ea"/>
              </a:rPr>
              <a:t>内存</a:t>
            </a:r>
            <a:r>
              <a:rPr lang="zh-CN" altLang="en-US" sz="2000"/>
              <a:t>空间并清零。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语义相当于先</a:t>
            </a:r>
            <a:r>
              <a:rPr lang="en-US" altLang="zh-CN" sz="2000"/>
              <a:t>malloc(</a:t>
            </a:r>
            <a:r>
              <a:rPr sz="2000">
                <a:sym typeface="+mn-ea"/>
              </a:rPr>
              <a:t>nitems</a:t>
            </a:r>
            <a:r>
              <a:rPr lang="en-US" sz="2000">
                <a:sym typeface="+mn-ea"/>
              </a:rPr>
              <a:t>*size</a:t>
            </a:r>
            <a:r>
              <a:rPr lang="en-US" altLang="zh-CN" sz="2000"/>
              <a:t>)</a:t>
            </a:r>
            <a:r>
              <a:rPr lang="zh-CN" altLang="en-US" sz="2000"/>
              <a:t>大小的空间，再</a:t>
            </a:r>
            <a:r>
              <a:rPr lang="en-US" altLang="zh-CN" sz="2000"/>
              <a:t>memset</a:t>
            </a:r>
            <a:r>
              <a:rPr lang="zh-CN" altLang="en-US" sz="2000"/>
              <a:t>为</a:t>
            </a:r>
            <a:r>
              <a:rPr lang="en-US" altLang="zh-CN" sz="2000"/>
              <a:t>0</a:t>
            </a:r>
            <a:r>
              <a:rPr lang="zh-CN" altLang="en-US" sz="2000"/>
              <a:t>。</a:t>
            </a:r>
            <a:endParaRPr lang="zh-CN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函数原型</a:t>
            </a:r>
            <a:r>
              <a:rPr lang="en-US" altLang="zh-CN" sz="2000">
                <a:sym typeface="+mn-ea"/>
              </a:rPr>
              <a:t>	</a:t>
            </a:r>
            <a:r>
              <a:rPr sz="2000"/>
              <a:t>void*</a:t>
            </a:r>
            <a:r>
              <a:rPr lang="en-US" sz="2000"/>
              <a:t> </a:t>
            </a:r>
            <a:r>
              <a:rPr sz="2000"/>
              <a:t>calloc(size_t nitems, size_t size)</a:t>
            </a:r>
            <a:endParaRPr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 b="1">
                <a:solidFill>
                  <a:srgbClr val="9C0B15"/>
                </a:solidFill>
              </a:rPr>
              <a:t>参数</a:t>
            </a:r>
            <a:r>
              <a:rPr lang="zh-CN" altLang="en-US" sz="2000">
                <a:sym typeface="+mn-ea"/>
              </a:rPr>
              <a:t>		size_t </a:t>
            </a:r>
            <a:r>
              <a:rPr lang="en-US" altLang="zh-CN" sz="2000">
                <a:sym typeface="+mn-ea"/>
              </a:rPr>
              <a:t>nitems</a:t>
            </a:r>
            <a:r>
              <a:rPr lang="zh-CN" altLang="en-US" sz="2000">
                <a:sym typeface="+mn-ea"/>
              </a:rPr>
              <a:t> - 要分配的对象的个数。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		size_t </a:t>
            </a:r>
            <a:r>
              <a:rPr lang="en-US" altLang="zh-CN" sz="2000">
                <a:sym typeface="+mn-ea"/>
              </a:rPr>
              <a:t>size</a:t>
            </a:r>
            <a:r>
              <a:rPr lang="zh-CN" altLang="en-US" sz="2000">
                <a:sym typeface="+mn-ea"/>
              </a:rPr>
              <a:t> - 每个对象的大小。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返回值</a:t>
            </a:r>
            <a:r>
              <a:rPr lang="en-US" altLang="zh-CN" sz="2000">
                <a:sym typeface="+mn-ea"/>
              </a:rPr>
              <a:t>		void* - 指向新分配的内存的指针。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</a:rPr>
              <a:t>free</a:t>
            </a:r>
            <a:r>
              <a:rPr lang="en-US" altLang="zh-CN" sz="2000"/>
              <a:t>		</a:t>
            </a:r>
            <a:r>
              <a:rPr lang="zh-CN" altLang="en-US" sz="2000"/>
              <a:t>归还由</a:t>
            </a:r>
            <a:r>
              <a:rPr lang="en-US" altLang="zh-CN" sz="2000"/>
              <a:t>malloc</a:t>
            </a:r>
            <a:r>
              <a:rPr lang="zh-CN" altLang="en-US" sz="2000"/>
              <a:t>申请的</a:t>
            </a:r>
            <a:r>
              <a:rPr lang="zh-CN" sz="2000">
                <a:sym typeface="+mn-ea"/>
              </a:rPr>
              <a:t>内存</a:t>
            </a:r>
            <a:r>
              <a:rPr lang="zh-CN" altLang="en-US" sz="2000"/>
              <a:t>空间。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函数原型</a:t>
            </a:r>
            <a:r>
              <a:rPr lang="en-US" altLang="zh-CN" sz="2000">
                <a:sym typeface="+mn-ea"/>
              </a:rPr>
              <a:t>	void free(void* ptr)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参数</a:t>
            </a:r>
            <a:r>
              <a:rPr lang="zh-CN" altLang="en-US" sz="2000">
                <a:sym typeface="+mn-ea"/>
              </a:rPr>
              <a:t>		</a:t>
            </a:r>
            <a:r>
              <a:rPr lang="en-US" sz="2000">
                <a:sym typeface="+mn-ea"/>
              </a:rPr>
              <a:t>void*</a:t>
            </a:r>
            <a:r>
              <a:rPr lang="zh-CN" altLang="en-US" sz="2000">
                <a:sym typeface="+mn-ea"/>
              </a:rPr>
              <a:t> </a:t>
            </a:r>
            <a:r>
              <a:rPr lang="en-US" altLang="zh-CN" sz="2000">
                <a:sym typeface="+mn-ea"/>
              </a:rPr>
              <a:t>ptr </a:t>
            </a:r>
            <a:r>
              <a:rPr lang="zh-CN" altLang="en-US" sz="2000">
                <a:sym typeface="+mn-ea"/>
              </a:rPr>
              <a:t>- 由</a:t>
            </a:r>
            <a:r>
              <a:rPr lang="en-US" altLang="zh-CN" sz="2000">
                <a:sym typeface="+mn-ea"/>
              </a:rPr>
              <a:t>malloc</a:t>
            </a:r>
            <a:r>
              <a:rPr lang="zh-CN" altLang="en-US" sz="2000">
                <a:sym typeface="+mn-ea"/>
              </a:rPr>
              <a:t>或</a:t>
            </a:r>
            <a:r>
              <a:rPr lang="en-US" altLang="zh-CN" sz="2000">
                <a:sym typeface="+mn-ea"/>
              </a:rPr>
              <a:t>calloc</a:t>
            </a:r>
            <a:r>
              <a:rPr lang="zh-CN" altLang="en-US" sz="2000">
                <a:sym typeface="+mn-ea"/>
              </a:rPr>
              <a:t>返回的指针。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返回值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无。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TIMING" val="|0.3|0.8|0.7|0.7|1.2|1.3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TIMING" val="|0.6|0.8|1.2|0.9|0.6|1.1|0.7|0.6|0.8|0.4|1"/>
</p:tagLst>
</file>

<file path=ppt/tags/tag12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TIMING" val="|0.6|0.8|1.2|0.9|0.6|1.1|0.7|0.6|0.8|0.4|1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TIMING" val="|0.6|0.8|1.2|0.9|0.6|1.1|0.7|0.6|0.8|0.4|1"/>
</p:tagLst>
</file>

<file path=ppt/tags/tag16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0.xml><?xml version="1.0" encoding="utf-8"?>
<p:tagLst xmlns:p="http://schemas.openxmlformats.org/presentationml/2006/main">
  <p:tag name="KSO_WM_BEAUTIFY_FLAG" val="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"/>
</p:tagLst>
</file>

<file path=ppt/tags/tag205.xml><?xml version="1.0" encoding="utf-8"?>
<p:tagLst xmlns:p="http://schemas.openxmlformats.org/presentationml/2006/main">
  <p:tag name="TIMING" val="|0.6|0.8|1.2|0.9|0.6|1.1|0.7|0.6|0.8|0.4|1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TIMING" val="|0.6|0.8|1.2|0.9|0.6|1.1|0.7|0.6|0.8|0.4|1"/>
</p:tagLst>
</file>

<file path=ppt/tags/tag23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37.xml><?xml version="1.0" encoding="utf-8"?>
<p:tagLst xmlns:p="http://schemas.openxmlformats.org/presentationml/2006/main">
  <p:tag name="KSO_WM_BEAUTIFY_FLAG" val="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TIMING" val="|0.6|0.8|1.2|0.9|0.6|1.1|0.7|0.6|0.8|0.4|1"/>
</p:tagLst>
</file>

<file path=ppt/tags/tag26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70.xml><?xml version="1.0" encoding="utf-8"?>
<p:tagLst xmlns:p="http://schemas.openxmlformats.org/presentationml/2006/main">
  <p:tag name="KSO_WM_BEAUTIFY_FLAG" val="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TIMING" val="|0.6|0.8|1.2|0.9|0.6|1.1|0.7|0.6|0.8|0.4|1"/>
</p:tagLst>
</file>

<file path=ppt/tags/tag27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8.xml><?xml version="1.0" encoding="utf-8"?>
<p:tagLst xmlns:p="http://schemas.openxmlformats.org/presentationml/2006/main">
  <p:tag name="KSO_WM_BEAUTIFY_FLAG" val="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TIMING" val="|0.6|0.8|1.2|0.9|0.6|1.1|0.7|0.6|0.8|0.4|1"/>
</p:tagLst>
</file>

<file path=ppt/tags/tag29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TIMING" val="|0.6|0.8|1.2|0.9|0.6|1.1|0.7|0.6|0.8|0.4|1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TIMING" val="|0.6|0.8|1.2|0.9|0.6|1.1|0.7|0.6|0.8|0.4|1"/>
</p:tagLst>
</file>

<file path=ppt/tags/tag32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TIMING" val="|0.6|0.8|1.2|0.9|0.6|1.1|0.7|0.6|0.8|0.4|1"/>
</p:tagLst>
</file>

<file path=ppt/tags/tag33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38.xml><?xml version="1.0" encoding="utf-8"?>
<p:tagLst xmlns:p="http://schemas.openxmlformats.org/presentationml/2006/main">
  <p:tag name="TIMING" val="|0.6|0.8|1.2|0.9|0.6|1.1|0.7|0.6|0.8|0.4|1"/>
</p:tagLst>
</file>

<file path=ppt/tags/tag33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4.xml><?xml version="1.0" encoding="utf-8"?>
<p:tagLst xmlns:p="http://schemas.openxmlformats.org/presentationml/2006/main">
  <p:tag name="KSO_WM_BEAUTIFY_FLAG" val=""/>
</p:tagLst>
</file>

<file path=ppt/tags/tag340.xml><?xml version="1.0" encoding="utf-8"?>
<p:tagLst xmlns:p="http://schemas.openxmlformats.org/presentationml/2006/main">
  <p:tag name="TIMING" val="|0.6|0.8|1.2|0.9|0.6|1.1|0.7|0.6|0.8|0.4|1"/>
</p:tagLst>
</file>

<file path=ppt/tags/tag34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TIMING" val="|0.6|0.8|1.2|0.9|0.6|1.1|0.7|0.6|0.8|0.4|1"/>
</p:tagLst>
</file>

<file path=ppt/tags/tag34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TIMING" val="|0.6|0.8|1.2|0.9|0.6|1.1|0.7|0.6|0.8|0.4|1"/>
</p:tagLst>
</file>

<file path=ppt/tags/tag35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TIMING" val="|0.6|0.8|1.2|0.9|0.6|1.1|0.7|0.6|0.8|0.4|1"/>
</p:tagLst>
</file>

<file path=ppt/tags/tag36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TIMING" val="|0.6|0.8|1.2|0.9|0.6|1.1|0.7|0.6|0.8|0.4|1"/>
</p:tagLst>
</file>

<file path=ppt/tags/tag37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8.xml><?xml version="1.0" encoding="utf-8"?>
<p:tagLst xmlns:p="http://schemas.openxmlformats.org/presentationml/2006/main">
  <p:tag name="KSO_WM_BEAUTIFY_FLAG" val="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TIMING" val="|0.6|0.8|1.2|0.9|0.6|1.1|0.7|0.6|0.8|0.4|1"/>
</p:tagLst>
</file>

<file path=ppt/tags/tag42.xml><?xml version="1.0" encoding="utf-8"?>
<p:tagLst xmlns:p="http://schemas.openxmlformats.org/presentationml/2006/main">
  <p:tag name="KSO_WM_BEAUTIFY_FLAG" val=""/>
</p:tagLst>
</file>

<file path=ppt/tags/tag42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TIMING" val="|0.6|0.8|1.2|0.9|0.6|1.1|0.7|0.6|0.8|0.4|1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60.xml><?xml version="1.0" encoding="utf-8"?>
<p:tagLst xmlns:p="http://schemas.openxmlformats.org/presentationml/2006/main">
  <p:tag name="TIMING" val="|0.6|0.8|1.2|0.9|0.6|1.1|0.7|0.6|0.8|0.4|1"/>
</p:tagLst>
</file>

<file path=ppt/tags/tag46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62.xml><?xml version="1.0" encoding="utf-8"?>
<p:tagLst xmlns:p="http://schemas.openxmlformats.org/presentationml/2006/main">
  <p:tag name="TIMING" val="|0.6|0.8|1.2|0.9|0.6|1.1|0.7|0.6|0.8|0.4|1"/>
</p:tagLst>
</file>

<file path=ppt/tags/tag46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64.xml><?xml version="1.0" encoding="utf-8"?>
<p:tagLst xmlns:p="http://schemas.openxmlformats.org/presentationml/2006/main">
  <p:tag name="TIMING" val="|0.6|0.8|1.2|0.9|0.6|1.1|0.7|0.6|0.8|0.4|1"/>
</p:tagLst>
</file>

<file path=ppt/tags/tag46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66.xml><?xml version="1.0" encoding="utf-8"?>
<p:tagLst xmlns:p="http://schemas.openxmlformats.org/presentationml/2006/main">
  <p:tag name="TIMING" val="|0.6|0.8|1.2|0.9|0.6|1.1|0.7|0.6|0.8|0.4|1"/>
</p:tagLst>
</file>

<file path=ppt/tags/tag46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80.xml><?xml version="1.0" encoding="utf-8"?>
<p:tagLst xmlns:p="http://schemas.openxmlformats.org/presentationml/2006/main">
  <p:tag name="TIMING" val="|0.6|0.8|1.2|0.9|0.6|1.1|0.7|0.6|0.8|0.4|1"/>
</p:tagLst>
</file>

<file path=ppt/tags/tag48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82.xml><?xml version="1.0" encoding="utf-8"?>
<p:tagLst xmlns:p="http://schemas.openxmlformats.org/presentationml/2006/main">
  <p:tag name="TIMING" val="|0.6|0.8|1.2|0.9|0.6|1.1|0.7|0.6|0.8|0.4|1"/>
</p:tagLst>
</file>

<file path=ppt/tags/tag48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84.xml><?xml version="1.0" encoding="utf-8"?>
<p:tagLst xmlns:p="http://schemas.openxmlformats.org/presentationml/2006/main">
  <p:tag name="TIMING" val="|0.6|0.8|1.2|0.9|0.6|1.1|0.7|0.6|0.8|0.4|1"/>
</p:tagLst>
</file>

<file path=ppt/tags/tag48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490.xml><?xml version="1.0" encoding="utf-8"?>
<p:tagLst xmlns:p="http://schemas.openxmlformats.org/presentationml/2006/main">
  <p:tag name="TIMING" val="|0.6|0.8|1.2|0.9|0.6|1.1|0.7|0.6|0.8|0.4|1"/>
</p:tagLst>
</file>

<file path=ppt/tags/tag49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TIMING" val="|0.6|0.8|1.2|0.9|0.6|1.1|0.7|0.6|0.8|0.4|1"/>
</p:tagLst>
</file>

<file path=ppt/tags/tag49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TIMING" val="|0.6|0.8|1.2|0.9|0.6|1.1|0.7|0.6|0.8|0.4|1"/>
</p:tagLst>
</file>

<file path=ppt/tags/tag50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06.xml><?xml version="1.0" encoding="utf-8"?>
<p:tagLst xmlns:p="http://schemas.openxmlformats.org/presentationml/2006/main">
  <p:tag name="TIMING" val="|0.6|0.8|1.2|0.9|0.6|1.1|0.7|0.6|0.8|0.4|1"/>
</p:tagLst>
</file>

<file path=ppt/tags/tag50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TIMING" val="|0.6|0.8|1.2|0.9|0.6|1.1|0.7|0.6|0.8|0.4|1"/>
</p:tagLst>
</file>

<file path=ppt/tags/tag55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TIMING" val="|0.6|0.8|1.2|0.9|0.6|1.1|0.7|0.6|0.8|0.4|1"/>
</p:tagLst>
</file>

<file path=ppt/tags/tag56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7.xml><?xml version="1.0" encoding="utf-8"?>
<p:tagLst xmlns:p="http://schemas.openxmlformats.org/presentationml/2006/main">
  <p:tag name="KSO_WM_BEAUTIFY_FLAG" val="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TIMING" val="|0.6|0.8|1.2|0.9|0.6|1.1|0.7|0.6|0.8|0.4|1"/>
</p:tagLst>
</file>

<file path=ppt/tags/tag59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93.xml><?xml version="1.0" encoding="utf-8"?>
<p:tagLst xmlns:p="http://schemas.openxmlformats.org/presentationml/2006/main">
  <p:tag name="TIMING" val="|0.6|0.8|1.2|0.9|0.6|1.1|0.7|0.6|0.8|0.4|1"/>
</p:tagLst>
</file>

<file path=ppt/tags/tag59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TIMING" val="|0.6|0.8|1.2|0.9|0.6|1.1|0.7|0.6|0.8|0.4|1"/>
</p:tagLst>
</file>

<file path=ppt/tags/tag59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TIMING" val="|0.6|0.8|1.2|0.9|0.6|1.1|0.7|0.6|0.8|0.4|1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TIMING" val="|0.6|0.8|1.2|0.9|0.6|1.1|0.7|0.6|0.8|0.4|1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TIMING" val="|0.6|0.8|1.2|0.9|0.6|1.1|0.7|0.6|0.8|0.4|1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TIMING" val="|0.6|0.8|1.2|0.9|0.6|1.1|0.7|0.6|0.8|0.4|1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TIMING" val="|0.6|0.8|1.2|0.9|0.6|1.1|0.7|0.6|0.8|0.4|1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70.xml><?xml version="1.0" encoding="utf-8"?>
<p:tagLst xmlns:p="http://schemas.openxmlformats.org/presentationml/2006/main">
  <p:tag name="TIMING" val="|0.6|0.8|1.2|0.9|0.6|1.1|0.7|0.6|0.8|0.4|1"/>
</p:tagLst>
</file>

<file path=ppt/tags/tag67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72.xml><?xml version="1.0" encoding="utf-8"?>
<p:tagLst xmlns:p="http://schemas.openxmlformats.org/presentationml/2006/main">
  <p:tag name="TIMING" val="|0.6|0.8|1.2|0.9|0.6|1.1|0.7|0.6|0.8|0.4|1"/>
</p:tagLst>
</file>

<file path=ppt/tags/tag67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74.xml><?xml version="1.0" encoding="utf-8"?>
<p:tagLst xmlns:p="http://schemas.openxmlformats.org/presentationml/2006/main">
  <p:tag name="TIMING" val="|0.6|0.8|1.2|0.9|0.6|1.1|0.7|0.6|0.8|0.4|1"/>
</p:tagLst>
</file>

<file path=ppt/tags/tag67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76.xml><?xml version="1.0" encoding="utf-8"?>
<p:tagLst xmlns:p="http://schemas.openxmlformats.org/presentationml/2006/main">
  <p:tag name="TIMING" val="|0.6|0.8|1.2|0.9|0.6|1.1|0.7|0.6|0.8|0.4|1"/>
</p:tagLst>
</file>

<file path=ppt/tags/tag67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78.xml><?xml version="1.0" encoding="utf-8"?>
<p:tagLst xmlns:p="http://schemas.openxmlformats.org/presentationml/2006/main">
  <p:tag name="TIMING" val="|0.6|0.8|1.2|0.9|0.6|1.1|0.7|0.6|0.8|0.4|1"/>
</p:tagLst>
</file>

<file path=ppt/tags/tag67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8.xml><?xml version="1.0" encoding="utf-8"?>
<p:tagLst xmlns:p="http://schemas.openxmlformats.org/presentationml/2006/main">
  <p:tag name="TIMING" val="|0.6|0.8|1.2|0.9|0.6|1.1|0.7|0.6|0.8|0.4|1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TIMING" val="|0.6|0.8|1.2|0.9|0.6|1.1|0.7|0.6|0.8|0.4|1"/>
</p:tagLst>
</file>

<file path=ppt/tags/tag68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TIMING" val="|0.6|0.8|1.2|0.9|0.6|1.1|0.7|0.6|0.8|0.4|1"/>
</p:tagLst>
</file>

<file path=ppt/tags/tag68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7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KSO_WM_BEAUTIFY_FLAG" val=""/>
</p:tagLst>
</file>

<file path=ppt/tags/tag709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10.xml><?xml version="1.0" encoding="utf-8"?>
<p:tagLst xmlns:p="http://schemas.openxmlformats.org/presentationml/2006/main">
  <p:tag name="KSO_WM_BEAUTIFY_FLAG" val=""/>
</p:tagLst>
</file>

<file path=ppt/tags/tag711.xml><?xml version="1.0" encoding="utf-8"?>
<p:tagLst xmlns:p="http://schemas.openxmlformats.org/presentationml/2006/main">
  <p:tag name="KSO_WM_BEAUTIFY_FLAG" val=""/>
</p:tagLst>
</file>

<file path=ppt/tags/tag712.xml><?xml version="1.0" encoding="utf-8"?>
<p:tagLst xmlns:p="http://schemas.openxmlformats.org/presentationml/2006/main">
  <p:tag name="KSO_WM_BEAUTIFY_FLAG" val=""/>
</p:tagLst>
</file>

<file path=ppt/tags/tag713.xml><?xml version="1.0" encoding="utf-8"?>
<p:tagLst xmlns:p="http://schemas.openxmlformats.org/presentationml/2006/main">
  <p:tag name="KSO_WM_BEAUTIFY_FLAG" val=""/>
</p:tagLst>
</file>

<file path=ppt/tags/tag714.xml><?xml version="1.0" encoding="utf-8"?>
<p:tagLst xmlns:p="http://schemas.openxmlformats.org/presentationml/2006/main">
  <p:tag name="KSO_WM_BEAUTIFY_FLAG" val=""/>
</p:tagLst>
</file>

<file path=ppt/tags/tag715.xml><?xml version="1.0" encoding="utf-8"?>
<p:tagLst xmlns:p="http://schemas.openxmlformats.org/presentationml/2006/main">
  <p:tag name="KSO_WM_BEAUTIFY_FLAG" val=""/>
</p:tagLst>
</file>

<file path=ppt/tags/tag716.xml><?xml version="1.0" encoding="utf-8"?>
<p:tagLst xmlns:p="http://schemas.openxmlformats.org/presentationml/2006/main">
  <p:tag name="KSO_WM_BEAUTIFY_FLAG" val=""/>
</p:tagLst>
</file>

<file path=ppt/tags/tag717.xml><?xml version="1.0" encoding="utf-8"?>
<p:tagLst xmlns:p="http://schemas.openxmlformats.org/presentationml/2006/main">
  <p:tag name="KSO_WM_BEAUTIFY_FLAG" val=""/>
</p:tagLst>
</file>

<file path=ppt/tags/tag718.xml><?xml version="1.0" encoding="utf-8"?>
<p:tagLst xmlns:p="http://schemas.openxmlformats.org/presentationml/2006/main">
  <p:tag name="KSO_WM_BEAUTIFY_FLAG" val=""/>
</p:tagLst>
</file>

<file path=ppt/tags/tag719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20.xml><?xml version="1.0" encoding="utf-8"?>
<p:tagLst xmlns:p="http://schemas.openxmlformats.org/presentationml/2006/main">
  <p:tag name="KSO_WM_BEAUTIFY_FLAG" val=""/>
</p:tagLst>
</file>

<file path=ppt/tags/tag721.xml><?xml version="1.0" encoding="utf-8"?>
<p:tagLst xmlns:p="http://schemas.openxmlformats.org/presentationml/2006/main">
  <p:tag name="KSO_WM_BEAUTIFY_FLAG" val=""/>
</p:tagLst>
</file>

<file path=ppt/tags/tag722.xml><?xml version="1.0" encoding="utf-8"?>
<p:tagLst xmlns:p="http://schemas.openxmlformats.org/presentationml/2006/main">
  <p:tag name="KSO_WM_BEAUTIFY_FLAG" val=""/>
</p:tagLst>
</file>

<file path=ppt/tags/tag723.xml><?xml version="1.0" encoding="utf-8"?>
<p:tagLst xmlns:p="http://schemas.openxmlformats.org/presentationml/2006/main">
  <p:tag name="KSO_WM_BEAUTIFY_FLAG" val=""/>
</p:tagLst>
</file>

<file path=ppt/tags/tag724.xml><?xml version="1.0" encoding="utf-8"?>
<p:tagLst xmlns:p="http://schemas.openxmlformats.org/presentationml/2006/main">
  <p:tag name="KSO_WM_BEAUTIFY_FLAG" val=""/>
</p:tagLst>
</file>

<file path=ppt/tags/tag725.xml><?xml version="1.0" encoding="utf-8"?>
<p:tagLst xmlns:p="http://schemas.openxmlformats.org/presentationml/2006/main">
  <p:tag name="KSO_WM_BEAUTIFY_FLAG" val=""/>
</p:tagLst>
</file>

<file path=ppt/tags/tag726.xml><?xml version="1.0" encoding="utf-8"?>
<p:tagLst xmlns:p="http://schemas.openxmlformats.org/presentationml/2006/main">
  <p:tag name="TIMING" val="|0.6|0.8|1.2|0.9|0.6|1.1|0.7|0.6|0.8|0.4|1"/>
</p:tagLst>
</file>

<file path=ppt/tags/tag72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728.xml><?xml version="1.0" encoding="utf-8"?>
<p:tagLst xmlns:p="http://schemas.openxmlformats.org/presentationml/2006/main">
  <p:tag name="KSO_WM_BEAUTIFY_FLAG" val=""/>
</p:tagLst>
</file>

<file path=ppt/tags/tag729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30.xml><?xml version="1.0" encoding="utf-8"?>
<p:tagLst xmlns:p="http://schemas.openxmlformats.org/presentationml/2006/main">
  <p:tag name="KSO_WM_BEAUTIFY_FLAG" val=""/>
</p:tagLst>
</file>

<file path=ppt/tags/tag731.xml><?xml version="1.0" encoding="utf-8"?>
<p:tagLst xmlns:p="http://schemas.openxmlformats.org/presentationml/2006/main">
  <p:tag name="KSO_WM_BEAUTIFY_FLAG" val=""/>
</p:tagLst>
</file>

<file path=ppt/tags/tag732.xml><?xml version="1.0" encoding="utf-8"?>
<p:tagLst xmlns:p="http://schemas.openxmlformats.org/presentationml/2006/main">
  <p:tag name="KSO_WM_BEAUTIFY_FLAG" val=""/>
</p:tagLst>
</file>

<file path=ppt/tags/tag733.xml><?xml version="1.0" encoding="utf-8"?>
<p:tagLst xmlns:p="http://schemas.openxmlformats.org/presentationml/2006/main">
  <p:tag name="KSO_WM_BEAUTIFY_FLAG" val=""/>
</p:tagLst>
</file>

<file path=ppt/tags/tag734.xml><?xml version="1.0" encoding="utf-8"?>
<p:tagLst xmlns:p="http://schemas.openxmlformats.org/presentationml/2006/main">
  <p:tag name="KSO_WM_BEAUTIFY_FLAG" val=""/>
</p:tagLst>
</file>

<file path=ppt/tags/tag735.xml><?xml version="1.0" encoding="utf-8"?>
<p:tagLst xmlns:p="http://schemas.openxmlformats.org/presentationml/2006/main">
  <p:tag name="KSO_WM_BEAUTIFY_FLAG" val=""/>
</p:tagLst>
</file>

<file path=ppt/tags/tag736.xml><?xml version="1.0" encoding="utf-8"?>
<p:tagLst xmlns:p="http://schemas.openxmlformats.org/presentationml/2006/main">
  <p:tag name="KSO_WM_BEAUTIFY_FLAG" val=""/>
</p:tagLst>
</file>

<file path=ppt/tags/tag737.xml><?xml version="1.0" encoding="utf-8"?>
<p:tagLst xmlns:p="http://schemas.openxmlformats.org/presentationml/2006/main">
  <p:tag name="KSO_WM_BEAUTIFY_FLAG" val=""/>
</p:tagLst>
</file>

<file path=ppt/tags/tag738.xml><?xml version="1.0" encoding="utf-8"?>
<p:tagLst xmlns:p="http://schemas.openxmlformats.org/presentationml/2006/main">
  <p:tag name="KSO_WM_BEAUTIFY_FLAG" val=""/>
</p:tagLst>
</file>

<file path=ppt/tags/tag739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40.xml><?xml version="1.0" encoding="utf-8"?>
<p:tagLst xmlns:p="http://schemas.openxmlformats.org/presentationml/2006/main">
  <p:tag name="KSO_WM_BEAUTIFY_FLAG" val=""/>
</p:tagLst>
</file>

<file path=ppt/tags/tag741.xml><?xml version="1.0" encoding="utf-8"?>
<p:tagLst xmlns:p="http://schemas.openxmlformats.org/presentationml/2006/main">
  <p:tag name="KSO_WM_BEAUTIFY_FLAG" val=""/>
  <p:tag name="KSO_WM_UNIT_PLACING_PICTURE_USER_VIEWPORT" val="{&quot;height&quot;:1067,&quot;width&quot;:1317}"/>
</p:tagLst>
</file>

<file path=ppt/tags/tag742.xml><?xml version="1.0" encoding="utf-8"?>
<p:tagLst xmlns:p="http://schemas.openxmlformats.org/presentationml/2006/main">
  <p:tag name="KSO_WM_BEAUTIFY_FLAG" val=""/>
</p:tagLst>
</file>

<file path=ppt/tags/tag743.xml><?xml version="1.0" encoding="utf-8"?>
<p:tagLst xmlns:p="http://schemas.openxmlformats.org/presentationml/2006/main">
  <p:tag name="KSO_WM_BEAUTIFY_FLAG" val=""/>
</p:tagLst>
</file>

<file path=ppt/tags/tag744.xml><?xml version="1.0" encoding="utf-8"?>
<p:tagLst xmlns:p="http://schemas.openxmlformats.org/presentationml/2006/main">
  <p:tag name="KSO_WM_BEAUTIFY_FLAG" val=""/>
</p:tagLst>
</file>

<file path=ppt/tags/tag745.xml><?xml version="1.0" encoding="utf-8"?>
<p:tagLst xmlns:p="http://schemas.openxmlformats.org/presentationml/2006/main">
  <p:tag name="KSO_WM_BEAUTIFY_FLAG" val=""/>
</p:tagLst>
</file>

<file path=ppt/tags/tag746.xml><?xml version="1.0" encoding="utf-8"?>
<p:tagLst xmlns:p="http://schemas.openxmlformats.org/presentationml/2006/main">
  <p:tag name="KSO_WM_BEAUTIFY_FLAG" val=""/>
</p:tagLst>
</file>

<file path=ppt/tags/tag747.xml><?xml version="1.0" encoding="utf-8"?>
<p:tagLst xmlns:p="http://schemas.openxmlformats.org/presentationml/2006/main">
  <p:tag name="KSO_WM_BEAUTIFY_FLAG" val=""/>
</p:tagLst>
</file>

<file path=ppt/tags/tag748.xml><?xml version="1.0" encoding="utf-8"?>
<p:tagLst xmlns:p="http://schemas.openxmlformats.org/presentationml/2006/main">
  <p:tag name="KSO_WM_BEAUTIFY_FLAG" val=""/>
</p:tagLst>
</file>

<file path=ppt/tags/tag749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TIMING" val="|0.6|0.8|1.2|0.9|0.6|1.1|0.7|0.6|0.8|0.4|1"/>
</p:tagLst>
</file>

<file path=ppt/tags/tag750.xml><?xml version="1.0" encoding="utf-8"?>
<p:tagLst xmlns:p="http://schemas.openxmlformats.org/presentationml/2006/main">
  <p:tag name="KSO_WM_BEAUTIFY_FLAG" val=""/>
</p:tagLst>
</file>

<file path=ppt/tags/tag751.xml><?xml version="1.0" encoding="utf-8"?>
<p:tagLst xmlns:p="http://schemas.openxmlformats.org/presentationml/2006/main">
  <p:tag name="KSO_WM_BEAUTIFY_FLAG" val=""/>
</p:tagLst>
</file>

<file path=ppt/tags/tag752.xml><?xml version="1.0" encoding="utf-8"?>
<p:tagLst xmlns:p="http://schemas.openxmlformats.org/presentationml/2006/main">
  <p:tag name="KSO_WM_BEAUTIFY_FLAG" val=""/>
</p:tagLst>
</file>

<file path=ppt/tags/tag753.xml><?xml version="1.0" encoding="utf-8"?>
<p:tagLst xmlns:p="http://schemas.openxmlformats.org/presentationml/2006/main">
  <p:tag name="KSO_WM_BEAUTIFY_FLAG" val=""/>
</p:tagLst>
</file>

<file path=ppt/tags/tag754.xml><?xml version="1.0" encoding="utf-8"?>
<p:tagLst xmlns:p="http://schemas.openxmlformats.org/presentationml/2006/main">
  <p:tag name="KSO_WM_BEAUTIFY_FLAG" val=""/>
</p:tagLst>
</file>

<file path=ppt/tags/tag755.xml><?xml version="1.0" encoding="utf-8"?>
<p:tagLst xmlns:p="http://schemas.openxmlformats.org/presentationml/2006/main">
  <p:tag name="KSO_WM_BEAUTIFY_FLAG" val=""/>
</p:tagLst>
</file>

<file path=ppt/tags/tag756.xml><?xml version="1.0" encoding="utf-8"?>
<p:tagLst xmlns:p="http://schemas.openxmlformats.org/presentationml/2006/main">
  <p:tag name="KSO_WM_BEAUTIFY_FLAG" val=""/>
</p:tagLst>
</file>

<file path=ppt/tags/tag757.xml><?xml version="1.0" encoding="utf-8"?>
<p:tagLst xmlns:p="http://schemas.openxmlformats.org/presentationml/2006/main">
  <p:tag name="KSO_WM_BEAUTIFY_FLAG" val=""/>
</p:tagLst>
</file>

<file path=ppt/tags/tag758.xml><?xml version="1.0" encoding="utf-8"?>
<p:tagLst xmlns:p="http://schemas.openxmlformats.org/presentationml/2006/main">
  <p:tag name="KSO_WM_BEAUTIFY_FLAG" val=""/>
</p:tagLst>
</file>

<file path=ppt/tags/tag759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760.xml><?xml version="1.0" encoding="utf-8"?>
<p:tagLst xmlns:p="http://schemas.openxmlformats.org/presentationml/2006/main">
  <p:tag name="KSO_WM_BEAUTIFY_FLAG" val=""/>
</p:tagLst>
</file>

<file path=ppt/tags/tag761.xml><?xml version="1.0" encoding="utf-8"?>
<p:tagLst xmlns:p="http://schemas.openxmlformats.org/presentationml/2006/main">
  <p:tag name="KSO_WM_BEAUTIFY_FLAG" val=""/>
</p:tagLst>
</file>

<file path=ppt/tags/tag762.xml><?xml version="1.0" encoding="utf-8"?>
<p:tagLst xmlns:p="http://schemas.openxmlformats.org/presentationml/2006/main">
  <p:tag name="KSO_WM_BEAUTIFY_FLAG" val=""/>
</p:tagLst>
</file>

<file path=ppt/tags/tag763.xml><?xml version="1.0" encoding="utf-8"?>
<p:tagLst xmlns:p="http://schemas.openxmlformats.org/presentationml/2006/main">
  <p:tag name="KSO_WM_BEAUTIFY_FLAG" val=""/>
</p:tagLst>
</file>

<file path=ppt/tags/tag764.xml><?xml version="1.0" encoding="utf-8"?>
<p:tagLst xmlns:p="http://schemas.openxmlformats.org/presentationml/2006/main">
  <p:tag name="KSO_WM_BEAUTIFY_FLAG" val=""/>
  <p:tag name="KSO_WM_UNIT_PLACING_PICTURE_USER_VIEWPORT" val="{&quot;height&quot;:1067,&quot;width&quot;:1317}"/>
</p:tagLst>
</file>

<file path=ppt/tags/tag765.xml><?xml version="1.0" encoding="utf-8"?>
<p:tagLst xmlns:p="http://schemas.openxmlformats.org/presentationml/2006/main">
  <p:tag name="TIMING" val="|0.6|0.8|1.2|0.9|0.6|1.1|0.7|0.6|0.8|0.4|1"/>
</p:tagLst>
</file>

<file path=ppt/tags/tag76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767.xml><?xml version="1.0" encoding="utf-8"?>
<p:tagLst xmlns:p="http://schemas.openxmlformats.org/presentationml/2006/main">
  <p:tag name="KSO_WM_BEAUTIFY_FLAG" val=""/>
</p:tagLst>
</file>

<file path=ppt/tags/tag768.xml><?xml version="1.0" encoding="utf-8"?>
<p:tagLst xmlns:p="http://schemas.openxmlformats.org/presentationml/2006/main">
  <p:tag name="KSO_WM_BEAUTIFY_FLAG" val=""/>
</p:tagLst>
</file>

<file path=ppt/tags/tag769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TIMING" val="|0.6|0.8|1.2|0.9|0.6|1.1|0.7|0.6|0.8|0.4|1"/>
</p:tagLst>
</file>

<file path=ppt/tags/tag770.xml><?xml version="1.0" encoding="utf-8"?>
<p:tagLst xmlns:p="http://schemas.openxmlformats.org/presentationml/2006/main">
  <p:tag name="KSO_WM_BEAUTIFY_FLAG" val=""/>
</p:tagLst>
</file>

<file path=ppt/tags/tag771.xml><?xml version="1.0" encoding="utf-8"?>
<p:tagLst xmlns:p="http://schemas.openxmlformats.org/presentationml/2006/main">
  <p:tag name="KSO_WM_BEAUTIFY_FLAG" val=""/>
</p:tagLst>
</file>

<file path=ppt/tags/tag772.xml><?xml version="1.0" encoding="utf-8"?>
<p:tagLst xmlns:p="http://schemas.openxmlformats.org/presentationml/2006/main">
  <p:tag name="KSO_WM_BEAUTIFY_FLAG" val=""/>
</p:tagLst>
</file>

<file path=ppt/tags/tag773.xml><?xml version="1.0" encoding="utf-8"?>
<p:tagLst xmlns:p="http://schemas.openxmlformats.org/presentationml/2006/main">
  <p:tag name="KSO_WM_BEAUTIFY_FLAG" val=""/>
</p:tagLst>
</file>

<file path=ppt/tags/tag774.xml><?xml version="1.0" encoding="utf-8"?>
<p:tagLst xmlns:p="http://schemas.openxmlformats.org/presentationml/2006/main">
  <p:tag name="TIMING" val="|0.6|0.8|1.2|0.9|0.6|1.1|0.7|0.6|0.8|0.4|1"/>
</p:tagLst>
</file>

<file path=ppt/tags/tag77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776.xml><?xml version="1.0" encoding="utf-8"?>
<p:tagLst xmlns:p="http://schemas.openxmlformats.org/presentationml/2006/main">
  <p:tag name="TIMING" val="|0.6|0.8|1.2|0.9|0.6|1.1|0.7|0.6|0.8|0.4|1"/>
</p:tagLst>
</file>

<file path=ppt/tags/tag77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778.xml><?xml version="1.0" encoding="utf-8"?>
<p:tagLst xmlns:p="http://schemas.openxmlformats.org/presentationml/2006/main">
  <p:tag name="KSO_WM_BEAUTIFY_FLAG" val=""/>
</p:tagLst>
</file>

<file path=ppt/tags/tag779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780.xml><?xml version="1.0" encoding="utf-8"?>
<p:tagLst xmlns:p="http://schemas.openxmlformats.org/presentationml/2006/main">
  <p:tag name="KSO_WM_BEAUTIFY_FLAG" val=""/>
</p:tagLst>
</file>

<file path=ppt/tags/tag781.xml><?xml version="1.0" encoding="utf-8"?>
<p:tagLst xmlns:p="http://schemas.openxmlformats.org/presentationml/2006/main">
  <p:tag name="TIMING" val="|0.6|0.8|1.2|0.9|0.6|1.1|0.7|0.6|0.8|0.4|1"/>
</p:tagLst>
</file>

<file path=ppt/tags/tag78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783.xml><?xml version="1.0" encoding="utf-8"?>
<p:tagLst xmlns:p="http://schemas.openxmlformats.org/presentationml/2006/main">
  <p:tag name="KSO_WM_BEAUTIFY_FLAG" val=""/>
</p:tagLst>
</file>

<file path=ppt/tags/tag784.xml><?xml version="1.0" encoding="utf-8"?>
<p:tagLst xmlns:p="http://schemas.openxmlformats.org/presentationml/2006/main">
  <p:tag name="KSO_WM_BEAUTIFY_FLAG" val=""/>
</p:tagLst>
</file>

<file path=ppt/tags/tag785.xml><?xml version="1.0" encoding="utf-8"?>
<p:tagLst xmlns:p="http://schemas.openxmlformats.org/presentationml/2006/main">
  <p:tag name="KSO_WM_BEAUTIFY_FLAG" val=""/>
</p:tagLst>
</file>

<file path=ppt/tags/tag786.xml><?xml version="1.0" encoding="utf-8"?>
<p:tagLst xmlns:p="http://schemas.openxmlformats.org/presentationml/2006/main">
  <p:tag name="KSO_WM_BEAUTIFY_FLAG" val=""/>
</p:tagLst>
</file>

<file path=ppt/tags/tag787.xml><?xml version="1.0" encoding="utf-8"?>
<p:tagLst xmlns:p="http://schemas.openxmlformats.org/presentationml/2006/main">
  <p:tag name="KSO_WM_BEAUTIFY_FLAG" val=""/>
</p:tagLst>
</file>

<file path=ppt/tags/tag788.xml><?xml version="1.0" encoding="utf-8"?>
<p:tagLst xmlns:p="http://schemas.openxmlformats.org/presentationml/2006/main">
  <p:tag name="KSO_WM_BEAUTIFY_FLAG" val=""/>
</p:tagLst>
</file>

<file path=ppt/tags/tag789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TIMING" val="|0.6|0.8|1.2|0.9|0.6|1.1|0.7|0.6|0.8|0.4|1"/>
</p:tagLst>
</file>

<file path=ppt/tags/tag790.xml><?xml version="1.0" encoding="utf-8"?>
<p:tagLst xmlns:p="http://schemas.openxmlformats.org/presentationml/2006/main">
  <p:tag name="KSO_WM_BEAUTIFY_FLAG" val=""/>
</p:tagLst>
</file>

<file path=ppt/tags/tag791.xml><?xml version="1.0" encoding="utf-8"?>
<p:tagLst xmlns:p="http://schemas.openxmlformats.org/presentationml/2006/main">
  <p:tag name="KSO_WM_BEAUTIFY_FLAG" val=""/>
</p:tagLst>
</file>

<file path=ppt/tags/tag792.xml><?xml version="1.0" encoding="utf-8"?>
<p:tagLst xmlns:p="http://schemas.openxmlformats.org/presentationml/2006/main">
  <p:tag name="KSO_WM_BEAUTIFY_FLAG" val=""/>
</p:tagLst>
</file>

<file path=ppt/tags/tag793.xml><?xml version="1.0" encoding="utf-8"?>
<p:tagLst xmlns:p="http://schemas.openxmlformats.org/presentationml/2006/main">
  <p:tag name="KSO_WM_BEAUTIFY_FLAG" val=""/>
</p:tagLst>
</file>

<file path=ppt/tags/tag794.xml><?xml version="1.0" encoding="utf-8"?>
<p:tagLst xmlns:p="http://schemas.openxmlformats.org/presentationml/2006/main">
  <p:tag name="KSO_WM_BEAUTIFY_FLAG" val=""/>
</p:tagLst>
</file>

<file path=ppt/tags/tag795.xml><?xml version="1.0" encoding="utf-8"?>
<p:tagLst xmlns:p="http://schemas.openxmlformats.org/presentationml/2006/main">
  <p:tag name="KSO_WM_BEAUTIFY_FLAG" val=""/>
</p:tagLst>
</file>

<file path=ppt/tags/tag796.xml><?xml version="1.0" encoding="utf-8"?>
<p:tagLst xmlns:p="http://schemas.openxmlformats.org/presentationml/2006/main">
  <p:tag name="KSO_WM_BEAUTIFY_FLAG" val=""/>
</p:tagLst>
</file>

<file path=ppt/tags/tag797.xml><?xml version="1.0" encoding="utf-8"?>
<p:tagLst xmlns:p="http://schemas.openxmlformats.org/presentationml/2006/main">
  <p:tag name="KSO_WM_BEAUTIFY_FLAG" val=""/>
</p:tagLst>
</file>

<file path=ppt/tags/tag798.xml><?xml version="1.0" encoding="utf-8"?>
<p:tagLst xmlns:p="http://schemas.openxmlformats.org/presentationml/2006/main">
  <p:tag name="KSO_WM_BEAUTIFY_FLAG" val=""/>
</p:tagLst>
</file>

<file path=ppt/tags/tag79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00.xml><?xml version="1.0" encoding="utf-8"?>
<p:tagLst xmlns:p="http://schemas.openxmlformats.org/presentationml/2006/main">
  <p:tag name="KSO_WM_BEAUTIFY_FLAG" val=""/>
</p:tagLst>
</file>

<file path=ppt/tags/tag801.xml><?xml version="1.0" encoding="utf-8"?>
<p:tagLst xmlns:p="http://schemas.openxmlformats.org/presentationml/2006/main">
  <p:tag name="KSO_WM_BEAUTIFY_FLAG" val=""/>
</p:tagLst>
</file>

<file path=ppt/tags/tag802.xml><?xml version="1.0" encoding="utf-8"?>
<p:tagLst xmlns:p="http://schemas.openxmlformats.org/presentationml/2006/main">
  <p:tag name="KSO_WM_BEAUTIFY_FLAG" val=""/>
</p:tagLst>
</file>

<file path=ppt/tags/tag803.xml><?xml version="1.0" encoding="utf-8"?>
<p:tagLst xmlns:p="http://schemas.openxmlformats.org/presentationml/2006/main">
  <p:tag name="KSO_WM_BEAUTIFY_FLAG" val=""/>
</p:tagLst>
</file>

<file path=ppt/tags/tag804.xml><?xml version="1.0" encoding="utf-8"?>
<p:tagLst xmlns:p="http://schemas.openxmlformats.org/presentationml/2006/main">
  <p:tag name="KSO_WM_BEAUTIFY_FLAG" val=""/>
</p:tagLst>
</file>

<file path=ppt/tags/tag805.xml><?xml version="1.0" encoding="utf-8"?>
<p:tagLst xmlns:p="http://schemas.openxmlformats.org/presentationml/2006/main">
  <p:tag name="KSO_WM_BEAUTIFY_FLAG" val=""/>
</p:tagLst>
</file>

<file path=ppt/tags/tag806.xml><?xml version="1.0" encoding="utf-8"?>
<p:tagLst xmlns:p="http://schemas.openxmlformats.org/presentationml/2006/main">
  <p:tag name="KSO_WM_BEAUTIFY_FLAG" val=""/>
</p:tagLst>
</file>

<file path=ppt/tags/tag807.xml><?xml version="1.0" encoding="utf-8"?>
<p:tagLst xmlns:p="http://schemas.openxmlformats.org/presentationml/2006/main">
  <p:tag name="TIMING" val="|0.6|0.8|1.2|0.9|0.6|1.1|0.7|0.6|0.8|0.4|1"/>
</p:tagLst>
</file>

<file path=ppt/tags/tag80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09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TIMING" val="|0.6|0.8|1.2|0.9|0.6|1.1|0.7|0.6|0.8|0.4|1"/>
</p:tagLst>
</file>

<file path=ppt/tags/tag810.xml><?xml version="1.0" encoding="utf-8"?>
<p:tagLst xmlns:p="http://schemas.openxmlformats.org/presentationml/2006/main">
  <p:tag name="KSO_WM_BEAUTIFY_FLAG" val=""/>
</p:tagLst>
</file>

<file path=ppt/tags/tag811.xml><?xml version="1.0" encoding="utf-8"?>
<p:tagLst xmlns:p="http://schemas.openxmlformats.org/presentationml/2006/main">
  <p:tag name="KSO_WM_BEAUTIFY_FLAG" val=""/>
</p:tagLst>
</file>

<file path=ppt/tags/tag812.xml><?xml version="1.0" encoding="utf-8"?>
<p:tagLst xmlns:p="http://schemas.openxmlformats.org/presentationml/2006/main">
  <p:tag name="KSO_WM_BEAUTIFY_FLAG" val=""/>
</p:tagLst>
</file>

<file path=ppt/tags/tag813.xml><?xml version="1.0" encoding="utf-8"?>
<p:tagLst xmlns:p="http://schemas.openxmlformats.org/presentationml/2006/main">
  <p:tag name="KSO_WM_BEAUTIFY_FLAG" val=""/>
</p:tagLst>
</file>

<file path=ppt/tags/tag814.xml><?xml version="1.0" encoding="utf-8"?>
<p:tagLst xmlns:p="http://schemas.openxmlformats.org/presentationml/2006/main">
  <p:tag name="KSO_WM_BEAUTIFY_FLAG" val=""/>
</p:tagLst>
</file>

<file path=ppt/tags/tag815.xml><?xml version="1.0" encoding="utf-8"?>
<p:tagLst xmlns:p="http://schemas.openxmlformats.org/presentationml/2006/main">
  <p:tag name="KSO_WM_BEAUTIFY_FLAG" val=""/>
</p:tagLst>
</file>

<file path=ppt/tags/tag816.xml><?xml version="1.0" encoding="utf-8"?>
<p:tagLst xmlns:p="http://schemas.openxmlformats.org/presentationml/2006/main">
  <p:tag name="KSO_WM_BEAUTIFY_FLAG" val=""/>
</p:tagLst>
</file>

<file path=ppt/tags/tag817.xml><?xml version="1.0" encoding="utf-8"?>
<p:tagLst xmlns:p="http://schemas.openxmlformats.org/presentationml/2006/main">
  <p:tag name="KSO_WM_BEAUTIFY_FLAG" val=""/>
</p:tagLst>
</file>

<file path=ppt/tags/tag818.xml><?xml version="1.0" encoding="utf-8"?>
<p:tagLst xmlns:p="http://schemas.openxmlformats.org/presentationml/2006/main">
  <p:tag name="KSO_WM_BEAUTIFY_FLAG" val=""/>
</p:tagLst>
</file>

<file path=ppt/tags/tag819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20.xml><?xml version="1.0" encoding="utf-8"?>
<p:tagLst xmlns:p="http://schemas.openxmlformats.org/presentationml/2006/main">
  <p:tag name="KSO_WM_BEAUTIFY_FLAG" val=""/>
</p:tagLst>
</file>

<file path=ppt/tags/tag821.xml><?xml version="1.0" encoding="utf-8"?>
<p:tagLst xmlns:p="http://schemas.openxmlformats.org/presentationml/2006/main">
  <p:tag name="KSO_WM_BEAUTIFY_FLAG" val=""/>
</p:tagLst>
</file>

<file path=ppt/tags/tag822.xml><?xml version="1.0" encoding="utf-8"?>
<p:tagLst xmlns:p="http://schemas.openxmlformats.org/presentationml/2006/main">
  <p:tag name="KSO_WM_BEAUTIFY_FLAG" val=""/>
</p:tagLst>
</file>

<file path=ppt/tags/tag823.xml><?xml version="1.0" encoding="utf-8"?>
<p:tagLst xmlns:p="http://schemas.openxmlformats.org/presentationml/2006/main">
  <p:tag name="KSO_WM_BEAUTIFY_FLAG" val=""/>
</p:tagLst>
</file>

<file path=ppt/tags/tag824.xml><?xml version="1.0" encoding="utf-8"?>
<p:tagLst xmlns:p="http://schemas.openxmlformats.org/presentationml/2006/main">
  <p:tag name="KSO_WM_BEAUTIFY_FLAG" val=""/>
</p:tagLst>
</file>

<file path=ppt/tags/tag825.xml><?xml version="1.0" encoding="utf-8"?>
<p:tagLst xmlns:p="http://schemas.openxmlformats.org/presentationml/2006/main">
  <p:tag name="KSO_WM_BEAUTIFY_FLAG" val=""/>
</p:tagLst>
</file>

<file path=ppt/tags/tag826.xml><?xml version="1.0" encoding="utf-8"?>
<p:tagLst xmlns:p="http://schemas.openxmlformats.org/presentationml/2006/main">
  <p:tag name="KSO_WM_BEAUTIFY_FLAG" val=""/>
</p:tagLst>
</file>

<file path=ppt/tags/tag827.xml><?xml version="1.0" encoding="utf-8"?>
<p:tagLst xmlns:p="http://schemas.openxmlformats.org/presentationml/2006/main">
  <p:tag name="KSO_WM_BEAUTIFY_FLAG" val=""/>
</p:tagLst>
</file>

<file path=ppt/tags/tag828.xml><?xml version="1.0" encoding="utf-8"?>
<p:tagLst xmlns:p="http://schemas.openxmlformats.org/presentationml/2006/main">
  <p:tag name="KSO_WM_BEAUTIFY_FLAG" val=""/>
</p:tagLst>
</file>

<file path=ppt/tags/tag829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30.xml><?xml version="1.0" encoding="utf-8"?>
<p:tagLst xmlns:p="http://schemas.openxmlformats.org/presentationml/2006/main">
  <p:tag name="KSO_WM_BEAUTIFY_FLAG" val=""/>
</p:tagLst>
</file>

<file path=ppt/tags/tag831.xml><?xml version="1.0" encoding="utf-8"?>
<p:tagLst xmlns:p="http://schemas.openxmlformats.org/presentationml/2006/main">
  <p:tag name="KSO_WM_BEAUTIFY_FLAG" val=""/>
</p:tagLst>
</file>

<file path=ppt/tags/tag832.xml><?xml version="1.0" encoding="utf-8"?>
<p:tagLst xmlns:p="http://schemas.openxmlformats.org/presentationml/2006/main">
  <p:tag name="KSO_WM_BEAUTIFY_FLAG" val=""/>
</p:tagLst>
</file>

<file path=ppt/tags/tag833.xml><?xml version="1.0" encoding="utf-8"?>
<p:tagLst xmlns:p="http://schemas.openxmlformats.org/presentationml/2006/main">
  <p:tag name="KSO_WM_BEAUTIFY_FLAG" val=""/>
</p:tagLst>
</file>

<file path=ppt/tags/tag834.xml><?xml version="1.0" encoding="utf-8"?>
<p:tagLst xmlns:p="http://schemas.openxmlformats.org/presentationml/2006/main">
  <p:tag name="KSO_WM_BEAUTIFY_FLAG" val=""/>
</p:tagLst>
</file>

<file path=ppt/tags/tag835.xml><?xml version="1.0" encoding="utf-8"?>
<p:tagLst xmlns:p="http://schemas.openxmlformats.org/presentationml/2006/main">
  <p:tag name="KSO_WM_BEAUTIFY_FLAG" val=""/>
</p:tagLst>
</file>

<file path=ppt/tags/tag836.xml><?xml version="1.0" encoding="utf-8"?>
<p:tagLst xmlns:p="http://schemas.openxmlformats.org/presentationml/2006/main">
  <p:tag name="KSO_WM_BEAUTIFY_FLAG" val=""/>
</p:tagLst>
</file>

<file path=ppt/tags/tag837.xml><?xml version="1.0" encoding="utf-8"?>
<p:tagLst xmlns:p="http://schemas.openxmlformats.org/presentationml/2006/main">
  <p:tag name="KSO_WM_BEAUTIFY_FLAG" val=""/>
</p:tagLst>
</file>

<file path=ppt/tags/tag838.xml><?xml version="1.0" encoding="utf-8"?>
<p:tagLst xmlns:p="http://schemas.openxmlformats.org/presentationml/2006/main">
  <p:tag name="KSO_WM_BEAUTIFY_FLAG" val=""/>
</p:tagLst>
</file>

<file path=ppt/tags/tag839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40.xml><?xml version="1.0" encoding="utf-8"?>
<p:tagLst xmlns:p="http://schemas.openxmlformats.org/presentationml/2006/main">
  <p:tag name="KSO_WM_BEAUTIFY_FLAG" val=""/>
</p:tagLst>
</file>

<file path=ppt/tags/tag841.xml><?xml version="1.0" encoding="utf-8"?>
<p:tagLst xmlns:p="http://schemas.openxmlformats.org/presentationml/2006/main">
  <p:tag name="KSO_WM_BEAUTIFY_FLAG" val=""/>
</p:tagLst>
</file>

<file path=ppt/tags/tag842.xml><?xml version="1.0" encoding="utf-8"?>
<p:tagLst xmlns:p="http://schemas.openxmlformats.org/presentationml/2006/main">
  <p:tag name="KSO_WM_BEAUTIFY_FLAG" val=""/>
</p:tagLst>
</file>

<file path=ppt/tags/tag843.xml><?xml version="1.0" encoding="utf-8"?>
<p:tagLst xmlns:p="http://schemas.openxmlformats.org/presentationml/2006/main">
  <p:tag name="KSO_WM_BEAUTIFY_FLAG" val=""/>
</p:tagLst>
</file>

<file path=ppt/tags/tag844.xml><?xml version="1.0" encoding="utf-8"?>
<p:tagLst xmlns:p="http://schemas.openxmlformats.org/presentationml/2006/main">
  <p:tag name="TIMING" val="|0.6|0.8|1.2|0.9|0.6|1.1|0.7|0.6|0.8|0.4|1"/>
</p:tagLst>
</file>

<file path=ppt/tags/tag84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46.xml><?xml version="1.0" encoding="utf-8"?>
<p:tagLst xmlns:p="http://schemas.openxmlformats.org/presentationml/2006/main">
  <p:tag name="TIMING" val="|0.6|0.8|1.2|0.9|0.6|1.1|0.7|0.6|0.8|0.4|1"/>
</p:tagLst>
</file>

<file path=ppt/tags/tag84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48.xml><?xml version="1.0" encoding="utf-8"?>
<p:tagLst xmlns:p="http://schemas.openxmlformats.org/presentationml/2006/main">
  <p:tag name="TIMING" val="|0.6|0.8|1.2|0.9|0.6|1.1|0.7|0.6|0.8|0.4|1"/>
</p:tagLst>
</file>

<file path=ppt/tags/tag84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5.xml><?xml version="1.0" encoding="utf-8"?>
<p:tagLst xmlns:p="http://schemas.openxmlformats.org/presentationml/2006/main">
  <p:tag name="KSO_WM_BEAUTIFY_FLAG" val=""/>
</p:tagLst>
</file>

<file path=ppt/tags/tag850.xml><?xml version="1.0" encoding="utf-8"?>
<p:tagLst xmlns:p="http://schemas.openxmlformats.org/presentationml/2006/main">
  <p:tag name="TIMING" val="|0.6|0.8|1.2|0.9|0.6|1.1|0.7|0.6|0.8|0.4|1"/>
</p:tagLst>
</file>

<file path=ppt/tags/tag85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52.xml><?xml version="1.0" encoding="utf-8"?>
<p:tagLst xmlns:p="http://schemas.openxmlformats.org/presentationml/2006/main">
  <p:tag name="KSO_WM_BEAUTIFY_FLAG" val=""/>
</p:tagLst>
</file>

<file path=ppt/tags/tag853.xml><?xml version="1.0" encoding="utf-8"?>
<p:tagLst xmlns:p="http://schemas.openxmlformats.org/presentationml/2006/main">
  <p:tag name="TIMING" val="|0.6|0.8|1.2|0.9|0.6|1.1|0.7|0.6|0.8|0.4|1"/>
</p:tagLst>
</file>

<file path=ppt/tags/tag85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55.xml><?xml version="1.0" encoding="utf-8"?>
<p:tagLst xmlns:p="http://schemas.openxmlformats.org/presentationml/2006/main">
  <p:tag name="TIMING" val="|0.6|0.8|1.2|0.9|0.6|1.1|0.7|0.6|0.8|0.4|1"/>
</p:tagLst>
</file>

<file path=ppt/tags/tag85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57.xml><?xml version="1.0" encoding="utf-8"?>
<p:tagLst xmlns:p="http://schemas.openxmlformats.org/presentationml/2006/main">
  <p:tag name="TIMING" val="|0.6|0.8|1.2|0.9|0.6|1.1|0.7|0.6|0.8|0.4|1"/>
</p:tagLst>
</file>

<file path=ppt/tags/tag85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59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60.xml><?xml version="1.0" encoding="utf-8"?>
<p:tagLst xmlns:p="http://schemas.openxmlformats.org/presentationml/2006/main">
  <p:tag name="KSO_WM_BEAUTIFY_FLAG" val=""/>
</p:tagLst>
</file>

<file path=ppt/tags/tag861.xml><?xml version="1.0" encoding="utf-8"?>
<p:tagLst xmlns:p="http://schemas.openxmlformats.org/presentationml/2006/main">
  <p:tag name="KSO_WM_BEAUTIFY_FLAG" val=""/>
</p:tagLst>
</file>

<file path=ppt/tags/tag862.xml><?xml version="1.0" encoding="utf-8"?>
<p:tagLst xmlns:p="http://schemas.openxmlformats.org/presentationml/2006/main">
  <p:tag name="KSO_WM_BEAUTIFY_FLAG" val=""/>
</p:tagLst>
</file>

<file path=ppt/tags/tag863.xml><?xml version="1.0" encoding="utf-8"?>
<p:tagLst xmlns:p="http://schemas.openxmlformats.org/presentationml/2006/main">
  <p:tag name="KSO_WM_BEAUTIFY_FLAG" val=""/>
</p:tagLst>
</file>

<file path=ppt/tags/tag864.xml><?xml version="1.0" encoding="utf-8"?>
<p:tagLst xmlns:p="http://schemas.openxmlformats.org/presentationml/2006/main">
  <p:tag name="KSO_WM_BEAUTIFY_FLAG" val=""/>
</p:tagLst>
</file>

<file path=ppt/tags/tag865.xml><?xml version="1.0" encoding="utf-8"?>
<p:tagLst xmlns:p="http://schemas.openxmlformats.org/presentationml/2006/main">
  <p:tag name="KSO_WM_BEAUTIFY_FLAG" val=""/>
</p:tagLst>
</file>

<file path=ppt/tags/tag866.xml><?xml version="1.0" encoding="utf-8"?>
<p:tagLst xmlns:p="http://schemas.openxmlformats.org/presentationml/2006/main">
  <p:tag name="KSO_WM_BEAUTIFY_FLAG" val=""/>
</p:tagLst>
</file>

<file path=ppt/tags/tag867.xml><?xml version="1.0" encoding="utf-8"?>
<p:tagLst xmlns:p="http://schemas.openxmlformats.org/presentationml/2006/main">
  <p:tag name="KSO_WM_BEAUTIFY_FLAG" val=""/>
</p:tagLst>
</file>

<file path=ppt/tags/tag868.xml><?xml version="1.0" encoding="utf-8"?>
<p:tagLst xmlns:p="http://schemas.openxmlformats.org/presentationml/2006/main">
  <p:tag name="KSO_WM_BEAUTIFY_FLAG" val=""/>
</p:tagLst>
</file>

<file path=ppt/tags/tag869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70.xml><?xml version="1.0" encoding="utf-8"?>
<p:tagLst xmlns:p="http://schemas.openxmlformats.org/presentationml/2006/main">
  <p:tag name="KSO_WM_BEAUTIFY_FLAG" val=""/>
</p:tagLst>
</file>

<file path=ppt/tags/tag871.xml><?xml version="1.0" encoding="utf-8"?>
<p:tagLst xmlns:p="http://schemas.openxmlformats.org/presentationml/2006/main">
  <p:tag name="KSO_WM_BEAUTIFY_FLAG" val=""/>
</p:tagLst>
</file>

<file path=ppt/tags/tag872.xml><?xml version="1.0" encoding="utf-8"?>
<p:tagLst xmlns:p="http://schemas.openxmlformats.org/presentationml/2006/main">
  <p:tag name="KSO_WM_BEAUTIFY_FLAG" val=""/>
</p:tagLst>
</file>

<file path=ppt/tags/tag873.xml><?xml version="1.0" encoding="utf-8"?>
<p:tagLst xmlns:p="http://schemas.openxmlformats.org/presentationml/2006/main">
  <p:tag name="KSO_WM_BEAUTIFY_FLAG" val=""/>
</p:tagLst>
</file>

<file path=ppt/tags/tag874.xml><?xml version="1.0" encoding="utf-8"?>
<p:tagLst xmlns:p="http://schemas.openxmlformats.org/presentationml/2006/main">
  <p:tag name="KSO_WM_BEAUTIFY_FLAG" val=""/>
</p:tagLst>
</file>

<file path=ppt/tags/tag875.xml><?xml version="1.0" encoding="utf-8"?>
<p:tagLst xmlns:p="http://schemas.openxmlformats.org/presentationml/2006/main">
  <p:tag name="TIMING" val="|0.6|0.8|1.2|0.9|0.6|1.1|0.7|0.6|0.8|0.4|1"/>
</p:tagLst>
</file>

<file path=ppt/tags/tag87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77.xml><?xml version="1.0" encoding="utf-8"?>
<p:tagLst xmlns:p="http://schemas.openxmlformats.org/presentationml/2006/main">
  <p:tag name="KSO_WM_BEAUTIFY_FLAG" val=""/>
</p:tagLst>
</file>

<file path=ppt/tags/tag878.xml><?xml version="1.0" encoding="utf-8"?>
<p:tagLst xmlns:p="http://schemas.openxmlformats.org/presentationml/2006/main">
  <p:tag name="KSO_WM_BEAUTIFY_FLAG" val=""/>
</p:tagLst>
</file>

<file path=ppt/tags/tag879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80.xml><?xml version="1.0" encoding="utf-8"?>
<p:tagLst xmlns:p="http://schemas.openxmlformats.org/presentationml/2006/main">
  <p:tag name="KSO_WM_BEAUTIFY_FLAG" val=""/>
</p:tagLst>
</file>

<file path=ppt/tags/tag881.xml><?xml version="1.0" encoding="utf-8"?>
<p:tagLst xmlns:p="http://schemas.openxmlformats.org/presentationml/2006/main">
  <p:tag name="KSO_WM_BEAUTIFY_FLAG" val=""/>
</p:tagLst>
</file>

<file path=ppt/tags/tag882.xml><?xml version="1.0" encoding="utf-8"?>
<p:tagLst xmlns:p="http://schemas.openxmlformats.org/presentationml/2006/main">
  <p:tag name="KSO_WM_BEAUTIFY_FLAG" val=""/>
</p:tagLst>
</file>

<file path=ppt/tags/tag883.xml><?xml version="1.0" encoding="utf-8"?>
<p:tagLst xmlns:p="http://schemas.openxmlformats.org/presentationml/2006/main">
  <p:tag name="KSO_WM_BEAUTIFY_FLAG" val=""/>
</p:tagLst>
</file>

<file path=ppt/tags/tag884.xml><?xml version="1.0" encoding="utf-8"?>
<p:tagLst xmlns:p="http://schemas.openxmlformats.org/presentationml/2006/main">
  <p:tag name="KSO_WM_BEAUTIFY_FLAG" val=""/>
</p:tagLst>
</file>

<file path=ppt/tags/tag885.xml><?xml version="1.0" encoding="utf-8"?>
<p:tagLst xmlns:p="http://schemas.openxmlformats.org/presentationml/2006/main">
  <p:tag name="KSO_WM_BEAUTIFY_FLAG" val=""/>
</p:tagLst>
</file>

<file path=ppt/tags/tag886.xml><?xml version="1.0" encoding="utf-8"?>
<p:tagLst xmlns:p="http://schemas.openxmlformats.org/presentationml/2006/main">
  <p:tag name="KSO_WM_BEAUTIFY_FLAG" val=""/>
</p:tagLst>
</file>

<file path=ppt/tags/tag887.xml><?xml version="1.0" encoding="utf-8"?>
<p:tagLst xmlns:p="http://schemas.openxmlformats.org/presentationml/2006/main">
  <p:tag name="KSO_WM_BEAUTIFY_FLAG" val=""/>
</p:tagLst>
</file>

<file path=ppt/tags/tag888.xml><?xml version="1.0" encoding="utf-8"?>
<p:tagLst xmlns:p="http://schemas.openxmlformats.org/presentationml/2006/main">
  <p:tag name="KSO_WM_BEAUTIFY_FLAG" val=""/>
</p:tagLst>
</file>

<file path=ppt/tags/tag889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890.xml><?xml version="1.0" encoding="utf-8"?>
<p:tagLst xmlns:p="http://schemas.openxmlformats.org/presentationml/2006/main">
  <p:tag name="KSO_WM_BEAUTIFY_FLAG" val=""/>
</p:tagLst>
</file>

<file path=ppt/tags/tag891.xml><?xml version="1.0" encoding="utf-8"?>
<p:tagLst xmlns:p="http://schemas.openxmlformats.org/presentationml/2006/main">
  <p:tag name="KSO_WM_BEAUTIFY_FLAG" val=""/>
</p:tagLst>
</file>

<file path=ppt/tags/tag892.xml><?xml version="1.0" encoding="utf-8"?>
<p:tagLst xmlns:p="http://schemas.openxmlformats.org/presentationml/2006/main">
  <p:tag name="TIMING" val="|0.6|0.8|1.2|0.9|0.6|1.1|0.7|0.6|0.8|0.4|1"/>
</p:tagLst>
</file>

<file path=ppt/tags/tag89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94.xml><?xml version="1.0" encoding="utf-8"?>
<p:tagLst xmlns:p="http://schemas.openxmlformats.org/presentationml/2006/main">
  <p:tag name="KSO_WM_BEAUTIFY_FLAG" val=""/>
</p:tagLst>
</file>

<file path=ppt/tags/tag895.xml><?xml version="1.0" encoding="utf-8"?>
<p:tagLst xmlns:p="http://schemas.openxmlformats.org/presentationml/2006/main">
  <p:tag name="KSO_WM_BEAUTIFY_FLAG" val=""/>
</p:tagLst>
</file>

<file path=ppt/tags/tag896.xml><?xml version="1.0" encoding="utf-8"?>
<p:tagLst xmlns:p="http://schemas.openxmlformats.org/presentationml/2006/main">
  <p:tag name="KSO_WM_BEAUTIFY_FLAG" val=""/>
</p:tagLst>
</file>

<file path=ppt/tags/tag897.xml><?xml version="1.0" encoding="utf-8"?>
<p:tagLst xmlns:p="http://schemas.openxmlformats.org/presentationml/2006/main">
  <p:tag name="KSO_WM_BEAUTIFY_FLAG" val=""/>
</p:tagLst>
</file>

<file path=ppt/tags/tag898.xml><?xml version="1.0" encoding="utf-8"?>
<p:tagLst xmlns:p="http://schemas.openxmlformats.org/presentationml/2006/main">
  <p:tag name="KSO_WM_BEAUTIFY_FLAG" val=""/>
</p:tagLst>
</file>

<file path=ppt/tags/tag89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00.xml><?xml version="1.0" encoding="utf-8"?>
<p:tagLst xmlns:p="http://schemas.openxmlformats.org/presentationml/2006/main">
  <p:tag name="KSO_WM_BEAUTIFY_FLAG" val=""/>
</p:tagLst>
</file>

<file path=ppt/tags/tag901.xml><?xml version="1.0" encoding="utf-8"?>
<p:tagLst xmlns:p="http://schemas.openxmlformats.org/presentationml/2006/main">
  <p:tag name="TIMING" val="|0.6|0.8|1.2|0.9|0.6|1.1|0.7|0.6|0.8|0.4|1"/>
</p:tagLst>
</file>

<file path=ppt/tags/tag90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03.xml><?xml version="1.0" encoding="utf-8"?>
<p:tagLst xmlns:p="http://schemas.openxmlformats.org/presentationml/2006/main">
  <p:tag name="KSO_WM_UNIT_TABLE_BEAUTIFY" val="smartTable{0d5ecfe4-3400-4740-87cf-b4af81cb0847}"/>
  <p:tag name="TABLE_ENDDRAG_ORIGIN_RECT" val="746*379"/>
  <p:tag name="TABLE_ENDDRAG_RECT" val="10*141*746*379"/>
  <p:tag name="KSO_WM_BEAUTIFY_FLAG" val=""/>
</p:tagLst>
</file>

<file path=ppt/tags/tag904.xml><?xml version="1.0" encoding="utf-8"?>
<p:tagLst xmlns:p="http://schemas.openxmlformats.org/presentationml/2006/main">
  <p:tag name="TIMING" val="|0.6|0.8|1.2|0.9|0.6|1.1|0.7|0.6|0.8|0.4|1"/>
</p:tagLst>
</file>

<file path=ppt/tags/tag90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06.xml><?xml version="1.0" encoding="utf-8"?>
<p:tagLst xmlns:p="http://schemas.openxmlformats.org/presentationml/2006/main">
  <p:tag name="KSO_WM_UNIT_TABLE_BEAUTIFY" val="smartTable{0d5ecfe4-3400-4740-87cf-b4af81cb0847}"/>
  <p:tag name="TABLE_ENDDRAG_ORIGIN_RECT" val="746*379"/>
  <p:tag name="TABLE_ENDDRAG_RECT" val="10*141*746*379"/>
  <p:tag name="KSO_WM_BEAUTIFY_FLAG" val=""/>
</p:tagLst>
</file>

<file path=ppt/tags/tag907.xml><?xml version="1.0" encoding="utf-8"?>
<p:tagLst xmlns:p="http://schemas.openxmlformats.org/presentationml/2006/main">
  <p:tag name="TIMING" val="|0.6|0.8|1.2|0.9|0.6|1.1|0.7|0.6|0.8|0.4|1"/>
</p:tagLst>
</file>

<file path=ppt/tags/tag90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09.xml><?xml version="1.0" encoding="utf-8"?>
<p:tagLst xmlns:p="http://schemas.openxmlformats.org/presentationml/2006/main">
  <p:tag name="KSO_WM_UNIT_TABLE_BEAUTIFY" val="smartTable{0d5ecfe4-3400-4740-87cf-b4af81cb0847}"/>
  <p:tag name="TABLE_ENDDRAG_ORIGIN_RECT" val="746*379"/>
  <p:tag name="TABLE_ENDDRAG_RECT" val="10*141*746*379"/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10.xml><?xml version="1.0" encoding="utf-8"?>
<p:tagLst xmlns:p="http://schemas.openxmlformats.org/presentationml/2006/main">
  <p:tag name="TIMING" val="|0.6|0.8|1.2|0.9|0.6|1.1|0.7|0.6|0.8|0.4|1"/>
</p:tagLst>
</file>

<file path=ppt/tags/tag91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12.xml><?xml version="1.0" encoding="utf-8"?>
<p:tagLst xmlns:p="http://schemas.openxmlformats.org/presentationml/2006/main">
  <p:tag name="KSO_WM_UNIT_TABLE_BEAUTIFY" val="smartTable{0d5ecfe4-3400-4740-87cf-b4af81cb0847}"/>
  <p:tag name="TABLE_ENDDRAG_ORIGIN_RECT" val="746*379"/>
  <p:tag name="TABLE_ENDDRAG_RECT" val="10*141*746*379"/>
  <p:tag name="KSO_WM_BEAUTIFY_FLAG" val=""/>
</p:tagLst>
</file>

<file path=ppt/tags/tag913.xml><?xml version="1.0" encoding="utf-8"?>
<p:tagLst xmlns:p="http://schemas.openxmlformats.org/presentationml/2006/main">
  <p:tag name="TIMING" val="|0.6|0.8|1.2|0.9|0.6|1.1|0.7|0.6|0.8|0.4|1"/>
</p:tagLst>
</file>

<file path=ppt/tags/tag91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15.xml><?xml version="1.0" encoding="utf-8"?>
<p:tagLst xmlns:p="http://schemas.openxmlformats.org/presentationml/2006/main">
  <p:tag name="KSO_WM_UNIT_TABLE_BEAUTIFY" val="smartTable{0d5ecfe4-3400-4740-87cf-b4af81cb0847}"/>
  <p:tag name="TABLE_ENDDRAG_ORIGIN_RECT" val="746*379"/>
  <p:tag name="TABLE_ENDDRAG_RECT" val="10*141*746*379"/>
  <p:tag name="KSO_WM_BEAUTIFY_FLAG" val=""/>
</p:tagLst>
</file>

<file path=ppt/tags/tag916.xml><?xml version="1.0" encoding="utf-8"?>
<p:tagLst xmlns:p="http://schemas.openxmlformats.org/presentationml/2006/main">
  <p:tag name="TIMING" val="|0.6|0.8|1.2|0.9|0.6|1.1|0.7|0.6|0.8|0.4|1"/>
</p:tagLst>
</file>

<file path=ppt/tags/tag91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18.xml><?xml version="1.0" encoding="utf-8"?>
<p:tagLst xmlns:p="http://schemas.openxmlformats.org/presentationml/2006/main">
  <p:tag name="KSO_WM_UNIT_TABLE_BEAUTIFY" val="smartTable{0d5ecfe4-3400-4740-87cf-b4af81cb0847}"/>
  <p:tag name="TABLE_ENDDRAG_ORIGIN_RECT" val="746*379"/>
  <p:tag name="TABLE_ENDDRAG_RECT" val="10*141*746*379"/>
  <p:tag name="KSO_WM_BEAUTIFY_FLAG" val=""/>
</p:tagLst>
</file>

<file path=ppt/tags/tag919.xml><?xml version="1.0" encoding="utf-8"?>
<p:tagLst xmlns:p="http://schemas.openxmlformats.org/presentationml/2006/main">
  <p:tag name="KSO_WM_UNIT_TABLE_BEAUTIFY" val="smartTable{527fc7ba-feff-4299-b8e1-e4a72486f4f9}"/>
  <p:tag name="TABLE_ENDDRAG_ORIGIN_RECT" val="746*379"/>
  <p:tag name="TABLE_ENDDRAG_RECT" val="10*141*746*379"/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20.xml><?xml version="1.0" encoding="utf-8"?>
<p:tagLst xmlns:p="http://schemas.openxmlformats.org/presentationml/2006/main">
  <p:tag name="TIMING" val="|0.6|0.8|1.2|0.9|0.6|1.1|0.7|0.6|0.8|0.4|1"/>
</p:tagLst>
</file>

<file path=ppt/tags/tag92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22.xml><?xml version="1.0" encoding="utf-8"?>
<p:tagLst xmlns:p="http://schemas.openxmlformats.org/presentationml/2006/main">
  <p:tag name="TIMING" val="|0.6|0.8|1.2|0.9|0.6|1.1|0.7|0.6|0.8|0.4|1"/>
</p:tagLst>
</file>

<file path=ppt/tags/tag92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24.xml><?xml version="1.0" encoding="utf-8"?>
<p:tagLst xmlns:p="http://schemas.openxmlformats.org/presentationml/2006/main">
  <p:tag name="TIMING" val="|0.6|0.8|1.2|0.9|0.6|1.1|0.7|0.6|0.8|0.4|1"/>
</p:tagLst>
</file>

<file path=ppt/tags/tag92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26.xml><?xml version="1.0" encoding="utf-8"?>
<p:tagLst xmlns:p="http://schemas.openxmlformats.org/presentationml/2006/main">
  <p:tag name="TIMING" val="|0.6|0.8|1.2|0.9|0.6|1.1|0.7|0.6|0.8|0.4|1"/>
</p:tagLst>
</file>

<file path=ppt/tags/tag92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28.xml><?xml version="1.0" encoding="utf-8"?>
<p:tagLst xmlns:p="http://schemas.openxmlformats.org/presentationml/2006/main">
  <p:tag name="TIMING" val="|0.6|0.8|1.2|0.9|0.6|1.1|0.7|0.6|0.8|0.4|1"/>
</p:tagLst>
</file>

<file path=ppt/tags/tag92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3.xml><?xml version="1.0" encoding="utf-8"?>
<p:tagLst xmlns:p="http://schemas.openxmlformats.org/presentationml/2006/main">
  <p:tag name="KSO_WM_BEAUTIFY_FLAG" val=""/>
</p:tagLst>
</file>

<file path=ppt/tags/tag930.xml><?xml version="1.0" encoding="utf-8"?>
<p:tagLst xmlns:p="http://schemas.openxmlformats.org/presentationml/2006/main">
  <p:tag name="KSO_WM_UNIT_PLACING_PICTURE_USER_VIEWPORT" val="{&quot;height&quot;:628,&quot;width&quot;:14064}"/>
</p:tagLst>
</file>

<file path=ppt/tags/tag931.xml><?xml version="1.0" encoding="utf-8"?>
<p:tagLst xmlns:p="http://schemas.openxmlformats.org/presentationml/2006/main">
  <p:tag name="TIMING" val="|0.6|0.8|1.2|0.9|0.6|1.1|0.7|0.6|0.8|0.4|1"/>
</p:tagLst>
</file>

<file path=ppt/tags/tag93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33.xml><?xml version="1.0" encoding="utf-8"?>
<p:tagLst xmlns:p="http://schemas.openxmlformats.org/presentationml/2006/main">
  <p:tag name="KSO_WM_UNIT_PLACING_PICTURE_USER_VIEWPORT" val="{&quot;height&quot;:628,&quot;width&quot;:14064}"/>
</p:tagLst>
</file>

<file path=ppt/tags/tag934.xml><?xml version="1.0" encoding="utf-8"?>
<p:tagLst xmlns:p="http://schemas.openxmlformats.org/presentationml/2006/main">
  <p:tag name="TIMING" val="|0.6|0.8|1.2|0.9|0.6|1.1|0.7|0.6|0.8|0.4|1"/>
</p:tagLst>
</file>

<file path=ppt/tags/tag93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36.xml><?xml version="1.0" encoding="utf-8"?>
<p:tagLst xmlns:p="http://schemas.openxmlformats.org/presentationml/2006/main">
  <p:tag name="TIMING" val="|0.6|0.8|1.2|0.9|0.6|1.1|0.7|0.6|0.8|0.4|1"/>
</p:tagLst>
</file>

<file path=ppt/tags/tag93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38.xml><?xml version="1.0" encoding="utf-8"?>
<p:tagLst xmlns:p="http://schemas.openxmlformats.org/presentationml/2006/main">
  <p:tag name="TIMING" val="|0.6|0.8|1.2|0.9|0.6|1.1|0.7|0.6|0.8|0.4|1"/>
</p:tagLst>
</file>

<file path=ppt/tags/tag93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4.xml><?xml version="1.0" encoding="utf-8"?>
<p:tagLst xmlns:p="http://schemas.openxmlformats.org/presentationml/2006/main">
  <p:tag name="KSO_WM_BEAUTIFY_FLAG" val=""/>
</p:tagLst>
</file>

<file path=ppt/tags/tag940.xml><?xml version="1.0" encoding="utf-8"?>
<p:tagLst xmlns:p="http://schemas.openxmlformats.org/presentationml/2006/main">
  <p:tag name="TIMING" val="|0.6|0.8|1.2|0.9|0.6|1.1|0.7|0.6|0.8|0.4|1"/>
</p:tagLst>
</file>

<file path=ppt/tags/tag941.xml><?xml version="1.0" encoding="utf-8"?>
<p:tagLst xmlns:p="http://schemas.openxmlformats.org/presentationml/2006/main">
  <p:tag name="COMMONDATA" val="eyJoZGlkIjoiNzg5NGI4NjlmNzBmOWY4NDgxOGNiNWVjM2Q5ZTA5ODcifQ=="/>
  <p:tag name="KSO_WPP_MARK_KEY" val="84ea119d-017f-4a77-9d3e-98e6407e7b4a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02F3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35830</Words>
  <Application>WPS 演示</Application>
  <PresentationFormat>宽屏</PresentationFormat>
  <Paragraphs>5480</Paragraphs>
  <Slides>84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84</vt:i4>
      </vt:variant>
    </vt:vector>
  </HeadingPairs>
  <TitlesOfParts>
    <vt:vector size="99" baseType="lpstr">
      <vt:lpstr>Arial</vt:lpstr>
      <vt:lpstr>宋体</vt:lpstr>
      <vt:lpstr>Wingdings</vt:lpstr>
      <vt:lpstr>Calibri</vt:lpstr>
      <vt:lpstr>等线</vt:lpstr>
      <vt:lpstr>华文楷体</vt:lpstr>
      <vt:lpstr>思源黑体 CN Regular</vt:lpstr>
      <vt:lpstr>纤黑体</vt:lpstr>
      <vt:lpstr>微软雅黑</vt:lpstr>
      <vt:lpstr>Arial Unicode MS</vt:lpstr>
      <vt:lpstr>Cambria Math</vt:lpstr>
      <vt:lpstr>Calibri</vt:lpstr>
      <vt:lpstr>Times New Roman</vt:lpstr>
      <vt:lpstr>Courier New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Think</dc:creator>
  <cp:lastModifiedBy>风暴鸟</cp:lastModifiedBy>
  <cp:revision>2568</cp:revision>
  <dcterms:created xsi:type="dcterms:W3CDTF">2020-07-23T10:11:00Z</dcterms:created>
  <dcterms:modified xsi:type="dcterms:W3CDTF">2023-03-30T09:30:38Z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5A1EE12111F04212A09581045797DBEA</vt:lpwstr>
  </property>
</Properties>
</file>

<file path=docProps/thumbnail.jpeg>
</file>